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Robo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5EACA405-441E-44C0-A97A-556184AE2FC9}">
  <a:tblStyle styleId="{5EACA405-441E-44C0-A97A-556184AE2FC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EC142E1-25B4-4B4A-A71F-2C6E83800C46}"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oboto-italic.fntdata"/><Relationship Id="rId12" Type="http://schemas.openxmlformats.org/officeDocument/2006/relationships/slide" Target="slides/slide6.xml"/><Relationship Id="rId34" Type="http://schemas.openxmlformats.org/officeDocument/2006/relationships/font" Target="fonts/Roboto-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Robo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74e232b1b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74e232b1b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74e1c79e32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74e1c79e32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74e1c79e32_2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74e1c79e32_2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74e1c79e32_2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74e1c79e32_2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74e1c79e32_2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74e1c79e32_2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74e1c79e32_2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74e1c79e32_2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74e1c79e32_2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74e1c79e32_2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74e1c79e32_2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74e1c79e32_2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74e1c79e32_2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74e1c79e32_2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74e232b1b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74e232b1b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74e232b1b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4e232b1b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74e1c79e32_2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74e1c79e32_2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74e1c79e32_2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74e1c79e32_2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Google Shape;358;g74e1c79e32_2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74e1c79e32_2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g74e1c79e32_2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74e1c79e32_2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74e1c79e32_2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74e1c79e32_2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74e232b1b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74e232b1b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Google Shape;396;g74e1c79e32_2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74e1c79e32_2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74e232b1b6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74e232b1b6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74e232b1b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74e232b1b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74e232b1b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74e232b1b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74e232b1b6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74e232b1b6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74e232b1b6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74e232b1b6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74e232b1b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e232b1b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74e232b1b6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74e232b1b6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300"/>
              <a:t>Temporal Aggregation for Dense Video Captioning</a:t>
            </a:r>
            <a:endParaRPr sz="4300"/>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CS6240 Project</a:t>
            </a:r>
            <a:endParaRPr sz="2100"/>
          </a:p>
          <a:p>
            <a:pPr indent="0" lvl="0" marL="0" rtl="0" algn="ctr">
              <a:spcBef>
                <a:spcPts val="0"/>
              </a:spcBef>
              <a:spcAft>
                <a:spcPts val="0"/>
              </a:spcAft>
              <a:buNone/>
            </a:pPr>
            <a:r>
              <a:t/>
            </a:r>
            <a:endParaRPr sz="2100"/>
          </a:p>
          <a:p>
            <a:pPr indent="0" lvl="0" marL="0" rtl="0" algn="ctr">
              <a:spcBef>
                <a:spcPts val="0"/>
              </a:spcBef>
              <a:spcAft>
                <a:spcPts val="0"/>
              </a:spcAft>
              <a:buNone/>
            </a:pPr>
            <a:r>
              <a:rPr lang="en" sz="2100"/>
              <a:t>Presenter: Dipika Singhania, Huiqi Mao</a:t>
            </a:r>
            <a:endParaRPr sz="2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305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we represent a Event Proposal?</a:t>
            </a:r>
            <a:endParaRPr/>
          </a:p>
        </p:txBody>
      </p:sp>
      <p:sp>
        <p:nvSpPr>
          <p:cNvPr id="119" name="Google Shape;119;p22"/>
          <p:cNvSpPr txBox="1"/>
          <p:nvPr/>
        </p:nvSpPr>
        <p:spPr>
          <a:xfrm>
            <a:off x="446400" y="1201300"/>
            <a:ext cx="8251200" cy="728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We consider N=27 proposals</a:t>
            </a:r>
            <a:endParaRPr/>
          </a:p>
          <a:p>
            <a:pPr indent="-317500" lvl="0" marL="457200" rtl="0" algn="l">
              <a:spcBef>
                <a:spcPts val="0"/>
              </a:spcBef>
              <a:spcAft>
                <a:spcPts val="0"/>
              </a:spcAft>
              <a:buSzPts val="1400"/>
              <a:buChar char="-"/>
            </a:pPr>
            <a:r>
              <a:rPr lang="en"/>
              <a:t>Each proposal j is represented by (</a:t>
            </a:r>
            <a:r>
              <a:rPr b="1" lang="en"/>
              <a:t>start</a:t>
            </a:r>
            <a:r>
              <a:rPr b="1" baseline="-25000" lang="en"/>
              <a:t>J</a:t>
            </a:r>
            <a:r>
              <a:rPr b="1" lang="en"/>
              <a:t>, end</a:t>
            </a:r>
            <a:r>
              <a:rPr b="1" baseline="-25000" lang="en"/>
              <a:t>j</a:t>
            </a:r>
            <a:r>
              <a:rPr b="1" lang="en"/>
              <a:t>, score</a:t>
            </a:r>
            <a:r>
              <a:rPr b="1" baseline="-25000" lang="en"/>
              <a:t>j,</a:t>
            </a:r>
            <a:r>
              <a:rPr b="1" lang="en"/>
              <a:t>, E</a:t>
            </a:r>
            <a:r>
              <a:rPr b="1" baseline="-25000" lang="en"/>
              <a:t>j</a:t>
            </a:r>
            <a:r>
              <a:rPr lang="en"/>
              <a:t>)</a:t>
            </a:r>
            <a:endParaRPr/>
          </a:p>
        </p:txBody>
      </p:sp>
      <p:pic>
        <p:nvPicPr>
          <p:cNvPr id="120" name="Google Shape;120;p22"/>
          <p:cNvPicPr preferRelativeResize="0"/>
          <p:nvPr/>
        </p:nvPicPr>
        <p:blipFill>
          <a:blip r:embed="rId3">
            <a:alphaModFix/>
          </a:blip>
          <a:stretch>
            <a:fillRect/>
          </a:stretch>
        </p:blipFill>
        <p:spPr>
          <a:xfrm>
            <a:off x="0" y="2749200"/>
            <a:ext cx="8839201" cy="1480641"/>
          </a:xfrm>
          <a:prstGeom prst="rect">
            <a:avLst/>
          </a:prstGeom>
          <a:noFill/>
          <a:ln>
            <a:noFill/>
          </a:ln>
        </p:spPr>
      </p:pic>
      <p:cxnSp>
        <p:nvCxnSpPr>
          <p:cNvPr id="121" name="Google Shape;121;p22"/>
          <p:cNvCxnSpPr/>
          <p:nvPr/>
        </p:nvCxnSpPr>
        <p:spPr>
          <a:xfrm flipH="1" rot="10800000">
            <a:off x="2547950" y="1750350"/>
            <a:ext cx="1369200" cy="1011900"/>
          </a:xfrm>
          <a:prstGeom prst="straightConnector1">
            <a:avLst/>
          </a:prstGeom>
          <a:noFill/>
          <a:ln cap="flat" cmpd="sng" w="9525">
            <a:solidFill>
              <a:schemeClr val="dk2"/>
            </a:solidFill>
            <a:prstDash val="solid"/>
            <a:round/>
            <a:headEnd len="med" w="med" type="none"/>
            <a:tailEnd len="med" w="med" type="triangle"/>
          </a:ln>
        </p:spPr>
      </p:cxnSp>
      <p:cxnSp>
        <p:nvCxnSpPr>
          <p:cNvPr id="122" name="Google Shape;122;p22"/>
          <p:cNvCxnSpPr/>
          <p:nvPr/>
        </p:nvCxnSpPr>
        <p:spPr>
          <a:xfrm rot="10800000">
            <a:off x="4405350" y="1750350"/>
            <a:ext cx="1595400" cy="1011900"/>
          </a:xfrm>
          <a:prstGeom prst="straightConnector1">
            <a:avLst/>
          </a:prstGeom>
          <a:noFill/>
          <a:ln cap="flat" cmpd="sng" w="9525">
            <a:solidFill>
              <a:schemeClr val="dk2"/>
            </a:solidFill>
            <a:prstDash val="solid"/>
            <a:round/>
            <a:headEnd len="med" w="med" type="none"/>
            <a:tailEnd len="med" w="med" type="triangle"/>
          </a:ln>
        </p:spPr>
      </p:cxnSp>
      <p:sp>
        <p:nvSpPr>
          <p:cNvPr id="123" name="Google Shape;123;p22"/>
          <p:cNvSpPr txBox="1"/>
          <p:nvPr/>
        </p:nvSpPr>
        <p:spPr>
          <a:xfrm>
            <a:off x="2131225" y="4286250"/>
            <a:ext cx="9051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10 sec</a:t>
            </a:r>
            <a:endParaRPr b="1"/>
          </a:p>
        </p:txBody>
      </p:sp>
      <p:sp>
        <p:nvSpPr>
          <p:cNvPr id="124" name="Google Shape;124;p22"/>
          <p:cNvSpPr txBox="1"/>
          <p:nvPr/>
        </p:nvSpPr>
        <p:spPr>
          <a:xfrm>
            <a:off x="5572125" y="4286250"/>
            <a:ext cx="9051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40</a:t>
            </a:r>
            <a:r>
              <a:rPr b="1" lang="en"/>
              <a:t> sec</a:t>
            </a:r>
            <a:endParaRPr b="1"/>
          </a:p>
        </p:txBody>
      </p:sp>
      <p:sp>
        <p:nvSpPr>
          <p:cNvPr id="125" name="Google Shape;125;p22"/>
          <p:cNvSpPr txBox="1"/>
          <p:nvPr/>
        </p:nvSpPr>
        <p:spPr>
          <a:xfrm>
            <a:off x="3679025" y="4333800"/>
            <a:ext cx="1369200" cy="3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s</a:t>
            </a:r>
            <a:r>
              <a:rPr b="1" lang="en"/>
              <a:t>core</a:t>
            </a:r>
            <a:r>
              <a:rPr b="1" baseline="-25000" lang="en"/>
              <a:t>j</a:t>
            </a:r>
            <a:r>
              <a:rPr b="1" lang="en"/>
              <a:t> = 0.8</a:t>
            </a:r>
            <a:endParaRPr b="1"/>
          </a:p>
        </p:txBody>
      </p:sp>
      <p:sp>
        <p:nvSpPr>
          <p:cNvPr id="126" name="Google Shape;126;p22"/>
          <p:cNvSpPr txBox="1"/>
          <p:nvPr/>
        </p:nvSpPr>
        <p:spPr>
          <a:xfrm>
            <a:off x="5869775" y="1845475"/>
            <a:ext cx="2827800" cy="41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E</a:t>
            </a:r>
            <a:r>
              <a:rPr b="1" baseline="-25000" lang="en"/>
              <a:t>j</a:t>
            </a:r>
            <a:r>
              <a:rPr b="1" lang="en"/>
              <a:t> = 1024 dimension</a:t>
            </a:r>
            <a:endParaRPr b="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178600" y="202400"/>
            <a:ext cx="8763000" cy="81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network learn to predict the start, end and score for each proposal ?</a:t>
            </a:r>
            <a:endParaRPr/>
          </a:p>
        </p:txBody>
      </p:sp>
      <p:grpSp>
        <p:nvGrpSpPr>
          <p:cNvPr id="132" name="Google Shape;132;p23"/>
          <p:cNvGrpSpPr/>
          <p:nvPr/>
        </p:nvGrpSpPr>
        <p:grpSpPr>
          <a:xfrm>
            <a:off x="571500" y="1273975"/>
            <a:ext cx="3655325" cy="3740950"/>
            <a:chOff x="571500" y="1273975"/>
            <a:chExt cx="3655325" cy="3740950"/>
          </a:xfrm>
        </p:grpSpPr>
        <p:sp>
          <p:nvSpPr>
            <p:cNvPr id="133" name="Google Shape;133;p23"/>
            <p:cNvSpPr/>
            <p:nvPr/>
          </p:nvSpPr>
          <p:spPr>
            <a:xfrm>
              <a:off x="571500" y="127397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2s LSTM</a:t>
              </a:r>
              <a:endParaRPr/>
            </a:p>
          </p:txBody>
        </p:sp>
        <p:sp>
          <p:nvSpPr>
            <p:cNvPr id="134" name="Google Shape;134;p23"/>
            <p:cNvSpPr/>
            <p:nvPr/>
          </p:nvSpPr>
          <p:spPr>
            <a:xfrm>
              <a:off x="571500" y="155972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4s </a:t>
              </a:r>
              <a:r>
                <a:rPr lang="en">
                  <a:solidFill>
                    <a:schemeClr val="dk1"/>
                  </a:solidFill>
                </a:rPr>
                <a:t>LSTM</a:t>
              </a:r>
              <a:endParaRPr>
                <a:solidFill>
                  <a:schemeClr val="dk1"/>
                </a:solidFill>
              </a:endParaRPr>
            </a:p>
          </p:txBody>
        </p:sp>
        <p:sp>
          <p:nvSpPr>
            <p:cNvPr id="135" name="Google Shape;135;p23"/>
            <p:cNvSpPr/>
            <p:nvPr/>
          </p:nvSpPr>
          <p:spPr>
            <a:xfrm>
              <a:off x="571500" y="239790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10s </a:t>
              </a:r>
              <a:r>
                <a:rPr lang="en">
                  <a:solidFill>
                    <a:schemeClr val="dk1"/>
                  </a:solidFill>
                </a:rPr>
                <a:t>LSTM</a:t>
              </a:r>
              <a:endParaRPr>
                <a:solidFill>
                  <a:schemeClr val="dk1"/>
                </a:solidFill>
              </a:endParaRPr>
            </a:p>
          </p:txBody>
        </p:sp>
        <p:sp>
          <p:nvSpPr>
            <p:cNvPr id="136" name="Google Shape;136;p23"/>
            <p:cNvSpPr/>
            <p:nvPr/>
          </p:nvSpPr>
          <p:spPr>
            <a:xfrm>
              <a:off x="571500" y="268365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12s </a:t>
              </a:r>
              <a:r>
                <a:rPr lang="en">
                  <a:solidFill>
                    <a:schemeClr val="dk1"/>
                  </a:solidFill>
                </a:rPr>
                <a:t>LSTM</a:t>
              </a:r>
              <a:endParaRPr>
                <a:solidFill>
                  <a:schemeClr val="dk1"/>
                </a:solidFill>
              </a:endParaRPr>
            </a:p>
          </p:txBody>
        </p:sp>
        <p:sp>
          <p:nvSpPr>
            <p:cNvPr id="137" name="Google Shape;137;p23"/>
            <p:cNvSpPr/>
            <p:nvPr/>
          </p:nvSpPr>
          <p:spPr>
            <a:xfrm>
              <a:off x="571500" y="182640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6s </a:t>
              </a:r>
              <a:r>
                <a:rPr lang="en">
                  <a:solidFill>
                    <a:schemeClr val="dk1"/>
                  </a:solidFill>
                </a:rPr>
                <a:t>LSTM</a:t>
              </a:r>
              <a:endParaRPr>
                <a:solidFill>
                  <a:schemeClr val="dk1"/>
                </a:solidFill>
              </a:endParaRPr>
            </a:p>
          </p:txBody>
        </p:sp>
        <p:sp>
          <p:nvSpPr>
            <p:cNvPr id="138" name="Google Shape;138;p23"/>
            <p:cNvSpPr/>
            <p:nvPr/>
          </p:nvSpPr>
          <p:spPr>
            <a:xfrm>
              <a:off x="571500" y="211215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8s </a:t>
              </a:r>
              <a:r>
                <a:rPr lang="en">
                  <a:solidFill>
                    <a:schemeClr val="dk1"/>
                  </a:solidFill>
                </a:rPr>
                <a:t>LSTM</a:t>
              </a:r>
              <a:endParaRPr>
                <a:solidFill>
                  <a:schemeClr val="dk1"/>
                </a:solidFill>
              </a:endParaRPr>
            </a:p>
          </p:txBody>
        </p:sp>
        <p:sp>
          <p:nvSpPr>
            <p:cNvPr id="139" name="Google Shape;139;p23"/>
            <p:cNvSpPr/>
            <p:nvPr/>
          </p:nvSpPr>
          <p:spPr>
            <a:xfrm>
              <a:off x="571500" y="296940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14s </a:t>
              </a:r>
              <a:r>
                <a:rPr lang="en">
                  <a:solidFill>
                    <a:schemeClr val="dk1"/>
                  </a:solidFill>
                </a:rPr>
                <a:t>LSTM</a:t>
              </a:r>
              <a:endParaRPr>
                <a:solidFill>
                  <a:schemeClr val="dk1"/>
                </a:solidFill>
              </a:endParaRPr>
            </a:p>
          </p:txBody>
        </p:sp>
        <p:sp>
          <p:nvSpPr>
            <p:cNvPr id="140" name="Google Shape;140;p23"/>
            <p:cNvSpPr/>
            <p:nvPr/>
          </p:nvSpPr>
          <p:spPr>
            <a:xfrm>
              <a:off x="571500" y="3450450"/>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18s </a:t>
              </a:r>
              <a:r>
                <a:rPr lang="en">
                  <a:solidFill>
                    <a:schemeClr val="dk1"/>
                  </a:solidFill>
                </a:rPr>
                <a:t>LSTM</a:t>
              </a:r>
              <a:endParaRPr>
                <a:solidFill>
                  <a:schemeClr val="dk1"/>
                </a:solidFill>
              </a:endParaRPr>
            </a:p>
          </p:txBody>
        </p:sp>
        <p:sp>
          <p:nvSpPr>
            <p:cNvPr id="141" name="Google Shape;141;p23"/>
            <p:cNvSpPr/>
            <p:nvPr/>
          </p:nvSpPr>
          <p:spPr>
            <a:xfrm>
              <a:off x="571500" y="3736200"/>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20s </a:t>
              </a:r>
              <a:r>
                <a:rPr lang="en">
                  <a:solidFill>
                    <a:schemeClr val="dk1"/>
                  </a:solidFill>
                </a:rPr>
                <a:t>LSTM</a:t>
              </a:r>
              <a:endParaRPr>
                <a:solidFill>
                  <a:schemeClr val="dk1"/>
                </a:solidFill>
              </a:endParaRPr>
            </a:p>
          </p:txBody>
        </p:sp>
        <p:sp>
          <p:nvSpPr>
            <p:cNvPr id="142" name="Google Shape;142;p23"/>
            <p:cNvSpPr/>
            <p:nvPr/>
          </p:nvSpPr>
          <p:spPr>
            <a:xfrm>
              <a:off x="571500" y="457437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26s </a:t>
              </a:r>
              <a:r>
                <a:rPr lang="en">
                  <a:solidFill>
                    <a:schemeClr val="dk1"/>
                  </a:solidFill>
                </a:rPr>
                <a:t>LSTM</a:t>
              </a:r>
              <a:endParaRPr>
                <a:solidFill>
                  <a:schemeClr val="dk1"/>
                </a:solidFill>
              </a:endParaRPr>
            </a:p>
          </p:txBody>
        </p:sp>
        <p:sp>
          <p:nvSpPr>
            <p:cNvPr id="143" name="Google Shape;143;p23"/>
            <p:cNvSpPr/>
            <p:nvPr/>
          </p:nvSpPr>
          <p:spPr>
            <a:xfrm>
              <a:off x="571500" y="486012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28s </a:t>
              </a:r>
              <a:r>
                <a:rPr lang="en">
                  <a:solidFill>
                    <a:schemeClr val="dk1"/>
                  </a:solidFill>
                </a:rPr>
                <a:t>LSTM</a:t>
              </a:r>
              <a:endParaRPr>
                <a:solidFill>
                  <a:schemeClr val="dk1"/>
                </a:solidFill>
              </a:endParaRPr>
            </a:p>
          </p:txBody>
        </p:sp>
        <p:sp>
          <p:nvSpPr>
            <p:cNvPr id="144" name="Google Shape;144;p23"/>
            <p:cNvSpPr/>
            <p:nvPr/>
          </p:nvSpPr>
          <p:spPr>
            <a:xfrm>
              <a:off x="571500" y="400287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22s </a:t>
              </a:r>
              <a:r>
                <a:rPr lang="en">
                  <a:solidFill>
                    <a:schemeClr val="dk1"/>
                  </a:solidFill>
                </a:rPr>
                <a:t>LSTM</a:t>
              </a:r>
              <a:endParaRPr>
                <a:solidFill>
                  <a:schemeClr val="dk1"/>
                </a:solidFill>
              </a:endParaRPr>
            </a:p>
          </p:txBody>
        </p:sp>
        <p:sp>
          <p:nvSpPr>
            <p:cNvPr id="145" name="Google Shape;145;p23"/>
            <p:cNvSpPr/>
            <p:nvPr/>
          </p:nvSpPr>
          <p:spPr>
            <a:xfrm>
              <a:off x="571500" y="428862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24s </a:t>
              </a:r>
              <a:r>
                <a:rPr lang="en">
                  <a:solidFill>
                    <a:schemeClr val="dk1"/>
                  </a:solidFill>
                </a:rPr>
                <a:t>LSTM</a:t>
              </a:r>
              <a:endParaRPr>
                <a:solidFill>
                  <a:schemeClr val="dk1"/>
                </a:solidFill>
              </a:endParaRPr>
            </a:p>
          </p:txBody>
        </p:sp>
        <p:sp>
          <p:nvSpPr>
            <p:cNvPr id="146" name="Google Shape;146;p23"/>
            <p:cNvSpPr/>
            <p:nvPr/>
          </p:nvSpPr>
          <p:spPr>
            <a:xfrm>
              <a:off x="571500" y="320992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16s </a:t>
              </a:r>
              <a:r>
                <a:rPr lang="en">
                  <a:solidFill>
                    <a:schemeClr val="dk1"/>
                  </a:solidFill>
                </a:rPr>
                <a:t>LSTM</a:t>
              </a:r>
              <a:endParaRPr>
                <a:solidFill>
                  <a:schemeClr val="dk1"/>
                </a:solidFill>
              </a:endParaRPr>
            </a:p>
          </p:txBody>
        </p:sp>
        <p:sp>
          <p:nvSpPr>
            <p:cNvPr id="147" name="Google Shape;147;p23"/>
            <p:cNvSpPr/>
            <p:nvPr/>
          </p:nvSpPr>
          <p:spPr>
            <a:xfrm>
              <a:off x="2881325" y="1428775"/>
              <a:ext cx="1345500" cy="12549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Proposal(j)</a:t>
              </a:r>
              <a:endParaRPr sz="1200"/>
            </a:p>
          </p:txBody>
        </p:sp>
        <p:cxnSp>
          <p:nvCxnSpPr>
            <p:cNvPr id="148" name="Google Shape;148;p23"/>
            <p:cNvCxnSpPr>
              <a:stCxn id="133" idx="2"/>
              <a:endCxn id="134" idx="0"/>
            </p:cNvCxnSpPr>
            <p:nvPr/>
          </p:nvCxnSpPr>
          <p:spPr>
            <a:xfrm>
              <a:off x="1137000" y="14287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49" name="Google Shape;149;p23"/>
            <p:cNvCxnSpPr/>
            <p:nvPr/>
          </p:nvCxnSpPr>
          <p:spPr>
            <a:xfrm>
              <a:off x="1087000" y="1704913"/>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50" name="Google Shape;150;p23"/>
            <p:cNvCxnSpPr/>
            <p:nvPr/>
          </p:nvCxnSpPr>
          <p:spPr>
            <a:xfrm>
              <a:off x="1087000" y="19906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51" name="Google Shape;151;p23"/>
            <p:cNvCxnSpPr/>
            <p:nvPr/>
          </p:nvCxnSpPr>
          <p:spPr>
            <a:xfrm>
              <a:off x="1087000" y="22668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52" name="Google Shape;152;p23"/>
            <p:cNvCxnSpPr/>
            <p:nvPr/>
          </p:nvCxnSpPr>
          <p:spPr>
            <a:xfrm>
              <a:off x="1027450" y="255262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53" name="Google Shape;153;p23"/>
            <p:cNvCxnSpPr/>
            <p:nvPr/>
          </p:nvCxnSpPr>
          <p:spPr>
            <a:xfrm>
              <a:off x="1027450" y="28050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54" name="Google Shape;154;p23"/>
            <p:cNvCxnSpPr/>
            <p:nvPr/>
          </p:nvCxnSpPr>
          <p:spPr>
            <a:xfrm>
              <a:off x="1027450" y="307890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55" name="Google Shape;155;p23"/>
            <p:cNvCxnSpPr/>
            <p:nvPr/>
          </p:nvCxnSpPr>
          <p:spPr>
            <a:xfrm>
              <a:off x="1027450" y="3881388"/>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56" name="Google Shape;156;p23"/>
            <p:cNvCxnSpPr/>
            <p:nvPr/>
          </p:nvCxnSpPr>
          <p:spPr>
            <a:xfrm>
              <a:off x="1027450" y="33646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57" name="Google Shape;157;p23"/>
            <p:cNvCxnSpPr/>
            <p:nvPr/>
          </p:nvCxnSpPr>
          <p:spPr>
            <a:xfrm>
              <a:off x="1027450" y="48410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58" name="Google Shape;158;p23"/>
            <p:cNvCxnSpPr/>
            <p:nvPr/>
          </p:nvCxnSpPr>
          <p:spPr>
            <a:xfrm>
              <a:off x="1027450" y="416712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59" name="Google Shape;159;p23"/>
            <p:cNvCxnSpPr/>
            <p:nvPr/>
          </p:nvCxnSpPr>
          <p:spPr>
            <a:xfrm>
              <a:off x="1027450" y="3618238"/>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60" name="Google Shape;160;p23"/>
            <p:cNvCxnSpPr/>
            <p:nvPr/>
          </p:nvCxnSpPr>
          <p:spPr>
            <a:xfrm>
              <a:off x="1027450" y="44433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61" name="Google Shape;161;p23"/>
            <p:cNvCxnSpPr/>
            <p:nvPr/>
          </p:nvCxnSpPr>
          <p:spPr>
            <a:xfrm>
              <a:off x="1027450" y="47291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162" name="Google Shape;162;p23"/>
            <p:cNvCxnSpPr>
              <a:stCxn id="133" idx="3"/>
              <a:endCxn id="147" idx="2"/>
            </p:cNvCxnSpPr>
            <p:nvPr/>
          </p:nvCxnSpPr>
          <p:spPr>
            <a:xfrm>
              <a:off x="1702500" y="1351375"/>
              <a:ext cx="1178700" cy="705000"/>
            </a:xfrm>
            <a:prstGeom prst="straightConnector1">
              <a:avLst/>
            </a:prstGeom>
            <a:noFill/>
            <a:ln cap="flat" cmpd="sng" w="9525">
              <a:solidFill>
                <a:schemeClr val="dk2"/>
              </a:solidFill>
              <a:prstDash val="solid"/>
              <a:round/>
              <a:headEnd len="med" w="med" type="none"/>
              <a:tailEnd len="med" w="med" type="triangle"/>
            </a:ln>
          </p:spPr>
        </p:cxnSp>
        <p:cxnSp>
          <p:nvCxnSpPr>
            <p:cNvPr id="163" name="Google Shape;163;p23"/>
            <p:cNvCxnSpPr>
              <a:stCxn id="137" idx="3"/>
              <a:endCxn id="147" idx="2"/>
            </p:cNvCxnSpPr>
            <p:nvPr/>
          </p:nvCxnSpPr>
          <p:spPr>
            <a:xfrm>
              <a:off x="1702500" y="1903800"/>
              <a:ext cx="1178700" cy="152400"/>
            </a:xfrm>
            <a:prstGeom prst="straightConnector1">
              <a:avLst/>
            </a:prstGeom>
            <a:noFill/>
            <a:ln cap="flat" cmpd="sng" w="28575">
              <a:solidFill>
                <a:schemeClr val="dk2"/>
              </a:solidFill>
              <a:prstDash val="solid"/>
              <a:round/>
              <a:headEnd len="med" w="med" type="none"/>
              <a:tailEnd len="med" w="med" type="triangle"/>
            </a:ln>
          </p:spPr>
        </p:cxnSp>
        <p:cxnSp>
          <p:nvCxnSpPr>
            <p:cNvPr id="164" name="Google Shape;164;p23"/>
            <p:cNvCxnSpPr>
              <a:stCxn id="138" idx="3"/>
              <a:endCxn id="147" idx="2"/>
            </p:cNvCxnSpPr>
            <p:nvPr/>
          </p:nvCxnSpPr>
          <p:spPr>
            <a:xfrm flipH="1" rot="10800000">
              <a:off x="1702500" y="2056350"/>
              <a:ext cx="1178700" cy="133200"/>
            </a:xfrm>
            <a:prstGeom prst="straightConnector1">
              <a:avLst/>
            </a:prstGeom>
            <a:noFill/>
            <a:ln cap="flat" cmpd="sng" w="28575">
              <a:solidFill>
                <a:schemeClr val="dk2"/>
              </a:solidFill>
              <a:prstDash val="solid"/>
              <a:round/>
              <a:headEnd len="med" w="med" type="none"/>
              <a:tailEnd len="med" w="med" type="triangle"/>
            </a:ln>
          </p:spPr>
        </p:cxnSp>
        <p:cxnSp>
          <p:nvCxnSpPr>
            <p:cNvPr id="165" name="Google Shape;165;p23"/>
            <p:cNvCxnSpPr>
              <a:endCxn id="147" idx="2"/>
            </p:cNvCxnSpPr>
            <p:nvPr/>
          </p:nvCxnSpPr>
          <p:spPr>
            <a:xfrm>
              <a:off x="1702625" y="1682125"/>
              <a:ext cx="1178700" cy="374100"/>
            </a:xfrm>
            <a:prstGeom prst="straightConnector1">
              <a:avLst/>
            </a:prstGeom>
            <a:noFill/>
            <a:ln cap="flat" cmpd="sng" w="9525">
              <a:solidFill>
                <a:schemeClr val="dk2"/>
              </a:solidFill>
              <a:prstDash val="solid"/>
              <a:round/>
              <a:headEnd len="med" w="med" type="none"/>
              <a:tailEnd len="med" w="med" type="triangle"/>
            </a:ln>
          </p:spPr>
        </p:cxnSp>
        <p:cxnSp>
          <p:nvCxnSpPr>
            <p:cNvPr id="166" name="Google Shape;166;p23"/>
            <p:cNvCxnSpPr>
              <a:stCxn id="135" idx="3"/>
              <a:endCxn id="147" idx="2"/>
            </p:cNvCxnSpPr>
            <p:nvPr/>
          </p:nvCxnSpPr>
          <p:spPr>
            <a:xfrm flipH="1" rot="10800000">
              <a:off x="1702500" y="2056200"/>
              <a:ext cx="1178700" cy="419100"/>
            </a:xfrm>
            <a:prstGeom prst="straightConnector1">
              <a:avLst/>
            </a:prstGeom>
            <a:noFill/>
            <a:ln cap="flat" cmpd="sng" w="28575">
              <a:solidFill>
                <a:schemeClr val="dk2"/>
              </a:solidFill>
              <a:prstDash val="solid"/>
              <a:round/>
              <a:headEnd len="med" w="med" type="none"/>
              <a:tailEnd len="med" w="med" type="triangle"/>
            </a:ln>
          </p:spPr>
        </p:cxnSp>
        <p:cxnSp>
          <p:nvCxnSpPr>
            <p:cNvPr id="167" name="Google Shape;167;p23"/>
            <p:cNvCxnSpPr>
              <a:stCxn id="136" idx="3"/>
              <a:endCxn id="147" idx="2"/>
            </p:cNvCxnSpPr>
            <p:nvPr/>
          </p:nvCxnSpPr>
          <p:spPr>
            <a:xfrm flipH="1" rot="10800000">
              <a:off x="1702500" y="2056350"/>
              <a:ext cx="1178700" cy="704700"/>
            </a:xfrm>
            <a:prstGeom prst="straightConnector1">
              <a:avLst/>
            </a:prstGeom>
            <a:noFill/>
            <a:ln cap="flat" cmpd="sng" w="28575">
              <a:solidFill>
                <a:schemeClr val="dk2"/>
              </a:solidFill>
              <a:prstDash val="solid"/>
              <a:round/>
              <a:headEnd len="med" w="med" type="none"/>
              <a:tailEnd len="med" w="med" type="triangle"/>
            </a:ln>
          </p:spPr>
        </p:cxnSp>
        <p:cxnSp>
          <p:nvCxnSpPr>
            <p:cNvPr id="168" name="Google Shape;168;p23"/>
            <p:cNvCxnSpPr>
              <a:stCxn id="139" idx="3"/>
              <a:endCxn id="147" idx="2"/>
            </p:cNvCxnSpPr>
            <p:nvPr/>
          </p:nvCxnSpPr>
          <p:spPr>
            <a:xfrm flipH="1" rot="10800000">
              <a:off x="1702500" y="2056200"/>
              <a:ext cx="1178700" cy="990600"/>
            </a:xfrm>
            <a:prstGeom prst="straightConnector1">
              <a:avLst/>
            </a:prstGeom>
            <a:noFill/>
            <a:ln cap="flat" cmpd="sng" w="28575">
              <a:solidFill>
                <a:schemeClr val="dk2"/>
              </a:solidFill>
              <a:prstDash val="solid"/>
              <a:round/>
              <a:headEnd len="med" w="med" type="none"/>
              <a:tailEnd len="med" w="med" type="triangle"/>
            </a:ln>
          </p:spPr>
        </p:cxnSp>
        <p:cxnSp>
          <p:nvCxnSpPr>
            <p:cNvPr id="169" name="Google Shape;169;p23"/>
            <p:cNvCxnSpPr>
              <a:stCxn id="146" idx="3"/>
              <a:endCxn id="147" idx="2"/>
            </p:cNvCxnSpPr>
            <p:nvPr/>
          </p:nvCxnSpPr>
          <p:spPr>
            <a:xfrm flipH="1" rot="10800000">
              <a:off x="1702500" y="2056125"/>
              <a:ext cx="1178700" cy="1231200"/>
            </a:xfrm>
            <a:prstGeom prst="straightConnector1">
              <a:avLst/>
            </a:prstGeom>
            <a:noFill/>
            <a:ln cap="flat" cmpd="sng" w="9525">
              <a:solidFill>
                <a:schemeClr val="dk2"/>
              </a:solidFill>
              <a:prstDash val="solid"/>
              <a:round/>
              <a:headEnd len="med" w="med" type="none"/>
              <a:tailEnd len="med" w="med" type="triangle"/>
            </a:ln>
          </p:spPr>
        </p:cxnSp>
        <p:cxnSp>
          <p:nvCxnSpPr>
            <p:cNvPr id="170" name="Google Shape;170;p23"/>
            <p:cNvCxnSpPr>
              <a:stCxn id="140" idx="3"/>
              <a:endCxn id="147" idx="2"/>
            </p:cNvCxnSpPr>
            <p:nvPr/>
          </p:nvCxnSpPr>
          <p:spPr>
            <a:xfrm flipH="1" rot="10800000">
              <a:off x="1702500" y="2056350"/>
              <a:ext cx="1178700" cy="1471500"/>
            </a:xfrm>
            <a:prstGeom prst="straightConnector1">
              <a:avLst/>
            </a:prstGeom>
            <a:noFill/>
            <a:ln cap="flat" cmpd="sng" w="9525">
              <a:solidFill>
                <a:schemeClr val="dk2"/>
              </a:solidFill>
              <a:prstDash val="solid"/>
              <a:round/>
              <a:headEnd len="med" w="med" type="none"/>
              <a:tailEnd len="med" w="med" type="triangle"/>
            </a:ln>
          </p:spPr>
        </p:cxnSp>
        <p:cxnSp>
          <p:nvCxnSpPr>
            <p:cNvPr id="171" name="Google Shape;171;p23"/>
            <p:cNvCxnSpPr>
              <a:stCxn id="141" idx="3"/>
              <a:endCxn id="147" idx="2"/>
            </p:cNvCxnSpPr>
            <p:nvPr/>
          </p:nvCxnSpPr>
          <p:spPr>
            <a:xfrm flipH="1" rot="10800000">
              <a:off x="1702500" y="2056200"/>
              <a:ext cx="1178700" cy="1757400"/>
            </a:xfrm>
            <a:prstGeom prst="straightConnector1">
              <a:avLst/>
            </a:prstGeom>
            <a:noFill/>
            <a:ln cap="flat" cmpd="sng" w="9525">
              <a:solidFill>
                <a:schemeClr val="dk2"/>
              </a:solidFill>
              <a:prstDash val="solid"/>
              <a:round/>
              <a:headEnd len="med" w="med" type="none"/>
              <a:tailEnd len="med" w="med" type="triangle"/>
            </a:ln>
          </p:spPr>
        </p:cxnSp>
        <p:cxnSp>
          <p:nvCxnSpPr>
            <p:cNvPr id="172" name="Google Shape;172;p23"/>
            <p:cNvCxnSpPr>
              <a:stCxn id="144" idx="3"/>
              <a:endCxn id="147" idx="2"/>
            </p:cNvCxnSpPr>
            <p:nvPr/>
          </p:nvCxnSpPr>
          <p:spPr>
            <a:xfrm flipH="1" rot="10800000">
              <a:off x="1702500" y="2056175"/>
              <a:ext cx="1178700" cy="2024100"/>
            </a:xfrm>
            <a:prstGeom prst="straightConnector1">
              <a:avLst/>
            </a:prstGeom>
            <a:noFill/>
            <a:ln cap="flat" cmpd="sng" w="9525">
              <a:solidFill>
                <a:schemeClr val="dk2"/>
              </a:solidFill>
              <a:prstDash val="solid"/>
              <a:round/>
              <a:headEnd len="med" w="med" type="none"/>
              <a:tailEnd len="med" w="med" type="triangle"/>
            </a:ln>
          </p:spPr>
        </p:cxnSp>
        <p:cxnSp>
          <p:nvCxnSpPr>
            <p:cNvPr id="173" name="Google Shape;173;p23"/>
            <p:cNvCxnSpPr>
              <a:stCxn id="145" idx="3"/>
              <a:endCxn id="147" idx="2"/>
            </p:cNvCxnSpPr>
            <p:nvPr/>
          </p:nvCxnSpPr>
          <p:spPr>
            <a:xfrm flipH="1" rot="10800000">
              <a:off x="1702500" y="2056325"/>
              <a:ext cx="1178700" cy="2309700"/>
            </a:xfrm>
            <a:prstGeom prst="straightConnector1">
              <a:avLst/>
            </a:prstGeom>
            <a:noFill/>
            <a:ln cap="flat" cmpd="sng" w="9525">
              <a:solidFill>
                <a:schemeClr val="dk2"/>
              </a:solidFill>
              <a:prstDash val="solid"/>
              <a:round/>
              <a:headEnd len="med" w="med" type="none"/>
              <a:tailEnd len="med" w="med" type="triangle"/>
            </a:ln>
          </p:spPr>
        </p:cxnSp>
        <p:cxnSp>
          <p:nvCxnSpPr>
            <p:cNvPr id="174" name="Google Shape;174;p23"/>
            <p:cNvCxnSpPr>
              <a:stCxn id="143" idx="3"/>
              <a:endCxn id="147" idx="2"/>
            </p:cNvCxnSpPr>
            <p:nvPr/>
          </p:nvCxnSpPr>
          <p:spPr>
            <a:xfrm flipH="1" rot="10800000">
              <a:off x="1702500" y="2056325"/>
              <a:ext cx="1178700" cy="2881200"/>
            </a:xfrm>
            <a:prstGeom prst="straightConnector1">
              <a:avLst/>
            </a:prstGeom>
            <a:noFill/>
            <a:ln cap="flat" cmpd="sng" w="9525">
              <a:solidFill>
                <a:schemeClr val="dk2"/>
              </a:solidFill>
              <a:prstDash val="solid"/>
              <a:round/>
              <a:headEnd len="med" w="med" type="none"/>
              <a:tailEnd len="med" w="med" type="triangle"/>
            </a:ln>
          </p:spPr>
        </p:cxnSp>
        <p:cxnSp>
          <p:nvCxnSpPr>
            <p:cNvPr id="175" name="Google Shape;175;p23"/>
            <p:cNvCxnSpPr>
              <a:stCxn id="142" idx="3"/>
            </p:cNvCxnSpPr>
            <p:nvPr/>
          </p:nvCxnSpPr>
          <p:spPr>
            <a:xfrm flipH="1" rot="10800000">
              <a:off x="1702500" y="2121875"/>
              <a:ext cx="1178700" cy="2529900"/>
            </a:xfrm>
            <a:prstGeom prst="straightConnector1">
              <a:avLst/>
            </a:prstGeom>
            <a:noFill/>
            <a:ln cap="flat" cmpd="sng" w="9525">
              <a:solidFill>
                <a:schemeClr val="dk2"/>
              </a:solidFill>
              <a:prstDash val="solid"/>
              <a:round/>
              <a:headEnd len="med" w="med" type="none"/>
              <a:tailEnd len="med" w="med" type="triangle"/>
            </a:ln>
          </p:spPr>
        </p:cxnSp>
      </p:grpSp>
      <p:sp>
        <p:nvSpPr>
          <p:cNvPr id="176" name="Google Shape;176;p23"/>
          <p:cNvSpPr txBox="1"/>
          <p:nvPr/>
        </p:nvSpPr>
        <p:spPr>
          <a:xfrm>
            <a:off x="2119325" y="1107300"/>
            <a:ext cx="5346000" cy="40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Each proposal is weighted average of all LSTMs outputs.</a:t>
            </a:r>
            <a:endParaRPr/>
          </a:p>
        </p:txBody>
      </p:sp>
      <p:cxnSp>
        <p:nvCxnSpPr>
          <p:cNvPr id="177" name="Google Shape;177;p23"/>
          <p:cNvCxnSpPr>
            <a:stCxn id="147" idx="6"/>
          </p:cNvCxnSpPr>
          <p:nvPr/>
        </p:nvCxnSpPr>
        <p:spPr>
          <a:xfrm flipH="1" rot="10800000">
            <a:off x="4226825" y="1797925"/>
            <a:ext cx="952500" cy="258300"/>
          </a:xfrm>
          <a:prstGeom prst="straightConnector1">
            <a:avLst/>
          </a:prstGeom>
          <a:noFill/>
          <a:ln cap="flat" cmpd="sng" w="9525">
            <a:solidFill>
              <a:schemeClr val="dk2"/>
            </a:solidFill>
            <a:prstDash val="solid"/>
            <a:round/>
            <a:headEnd len="med" w="med" type="none"/>
            <a:tailEnd len="med" w="med" type="triangle"/>
          </a:ln>
        </p:spPr>
      </p:cxnSp>
      <p:cxnSp>
        <p:nvCxnSpPr>
          <p:cNvPr id="178" name="Google Shape;178;p23"/>
          <p:cNvCxnSpPr>
            <a:stCxn id="147" idx="6"/>
          </p:cNvCxnSpPr>
          <p:nvPr/>
        </p:nvCxnSpPr>
        <p:spPr>
          <a:xfrm>
            <a:off x="4226825" y="2056225"/>
            <a:ext cx="952500" cy="122700"/>
          </a:xfrm>
          <a:prstGeom prst="straightConnector1">
            <a:avLst/>
          </a:prstGeom>
          <a:noFill/>
          <a:ln cap="flat" cmpd="sng" w="9525">
            <a:solidFill>
              <a:schemeClr val="dk2"/>
            </a:solidFill>
            <a:prstDash val="solid"/>
            <a:round/>
            <a:headEnd len="med" w="med" type="none"/>
            <a:tailEnd len="med" w="med" type="triangle"/>
          </a:ln>
        </p:spPr>
      </p:cxnSp>
      <p:cxnSp>
        <p:nvCxnSpPr>
          <p:cNvPr id="179" name="Google Shape;179;p23"/>
          <p:cNvCxnSpPr>
            <a:stCxn id="147" idx="6"/>
          </p:cNvCxnSpPr>
          <p:nvPr/>
        </p:nvCxnSpPr>
        <p:spPr>
          <a:xfrm>
            <a:off x="4226825" y="2056225"/>
            <a:ext cx="952500" cy="884700"/>
          </a:xfrm>
          <a:prstGeom prst="straightConnector1">
            <a:avLst/>
          </a:prstGeom>
          <a:noFill/>
          <a:ln cap="flat" cmpd="sng" w="9525">
            <a:solidFill>
              <a:schemeClr val="dk2"/>
            </a:solidFill>
            <a:prstDash val="solid"/>
            <a:round/>
            <a:headEnd len="med" w="med" type="none"/>
            <a:tailEnd len="med" w="med" type="triangle"/>
          </a:ln>
        </p:spPr>
      </p:cxnSp>
      <p:sp>
        <p:nvSpPr>
          <p:cNvPr id="180" name="Google Shape;180;p23"/>
          <p:cNvSpPr txBox="1"/>
          <p:nvPr/>
        </p:nvSpPr>
        <p:spPr>
          <a:xfrm>
            <a:off x="5179325" y="1581763"/>
            <a:ext cx="1297800" cy="40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atio</a:t>
            </a:r>
            <a:r>
              <a:rPr baseline="-25000" lang="en"/>
              <a:t>start</a:t>
            </a:r>
            <a:r>
              <a:rPr lang="en"/>
              <a:t> = 0.21</a:t>
            </a:r>
            <a:endParaRPr/>
          </a:p>
        </p:txBody>
      </p:sp>
      <p:pic>
        <p:nvPicPr>
          <p:cNvPr id="181" name="Google Shape;181;p23"/>
          <p:cNvPicPr preferRelativeResize="0"/>
          <p:nvPr/>
        </p:nvPicPr>
        <p:blipFill>
          <a:blip r:embed="rId3">
            <a:alphaModFix/>
          </a:blip>
          <a:stretch>
            <a:fillRect/>
          </a:stretch>
        </p:blipFill>
        <p:spPr>
          <a:xfrm>
            <a:off x="4341475" y="1525812"/>
            <a:ext cx="627751" cy="258300"/>
          </a:xfrm>
          <a:prstGeom prst="rect">
            <a:avLst/>
          </a:prstGeom>
          <a:noFill/>
          <a:ln>
            <a:noFill/>
          </a:ln>
        </p:spPr>
      </p:pic>
      <p:sp>
        <p:nvSpPr>
          <p:cNvPr id="182" name="Google Shape;182;p23"/>
          <p:cNvSpPr txBox="1"/>
          <p:nvPr/>
        </p:nvSpPr>
        <p:spPr>
          <a:xfrm>
            <a:off x="5179325" y="2056238"/>
            <a:ext cx="1297800" cy="40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ratio</a:t>
            </a:r>
            <a:r>
              <a:rPr baseline="-25000" lang="en"/>
              <a:t>len</a:t>
            </a:r>
            <a:r>
              <a:rPr lang="en"/>
              <a:t>= 0.45</a:t>
            </a:r>
            <a:endParaRPr/>
          </a:p>
        </p:txBody>
      </p:sp>
      <p:sp>
        <p:nvSpPr>
          <p:cNvPr id="183" name="Google Shape;183;p23"/>
          <p:cNvSpPr txBox="1"/>
          <p:nvPr/>
        </p:nvSpPr>
        <p:spPr>
          <a:xfrm>
            <a:off x="5179325" y="2723138"/>
            <a:ext cx="1297800" cy="40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core</a:t>
            </a:r>
            <a:r>
              <a:rPr baseline="-25000" lang="en"/>
              <a:t>j </a:t>
            </a:r>
            <a:r>
              <a:rPr lang="en"/>
              <a:t>= 0.8</a:t>
            </a:r>
            <a:endParaRPr/>
          </a:p>
        </p:txBody>
      </p:sp>
      <p:sp>
        <p:nvSpPr>
          <p:cNvPr id="184" name="Google Shape;184;p23"/>
          <p:cNvSpPr txBox="1"/>
          <p:nvPr/>
        </p:nvSpPr>
        <p:spPr>
          <a:xfrm>
            <a:off x="3607600" y="3690950"/>
            <a:ext cx="4881600" cy="67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s</a:t>
            </a:r>
            <a:r>
              <a:rPr b="1" lang="en"/>
              <a:t>tart</a:t>
            </a:r>
            <a:r>
              <a:rPr b="1" baseline="-25000" lang="en"/>
              <a:t>j </a:t>
            </a:r>
            <a:r>
              <a:rPr lang="en"/>
              <a:t>= 0.21 * 28s = 5.88 s</a:t>
            </a:r>
            <a:endParaRPr/>
          </a:p>
          <a:p>
            <a:pPr indent="0" lvl="0" marL="0" rtl="0" algn="l">
              <a:spcBef>
                <a:spcPts val="0"/>
              </a:spcBef>
              <a:spcAft>
                <a:spcPts val="0"/>
              </a:spcAft>
              <a:buNone/>
            </a:pPr>
            <a:r>
              <a:rPr b="1" lang="en"/>
              <a:t>e</a:t>
            </a:r>
            <a:r>
              <a:rPr b="1" lang="en"/>
              <a:t>nd</a:t>
            </a:r>
            <a:r>
              <a:rPr b="1" baseline="-25000" lang="en"/>
              <a:t>j</a:t>
            </a:r>
            <a:r>
              <a:rPr b="1" lang="en"/>
              <a:t> </a:t>
            </a:r>
            <a:r>
              <a:rPr lang="en"/>
              <a:t>= 0.45 * (28 - 6)s = 9.9 s</a:t>
            </a:r>
            <a:endParaRPr/>
          </a:p>
        </p:txBody>
      </p:sp>
      <p:pic>
        <p:nvPicPr>
          <p:cNvPr id="185" name="Google Shape;185;p23"/>
          <p:cNvPicPr preferRelativeResize="0"/>
          <p:nvPr/>
        </p:nvPicPr>
        <p:blipFill>
          <a:blip r:embed="rId3">
            <a:alphaModFix/>
          </a:blip>
          <a:stretch>
            <a:fillRect/>
          </a:stretch>
        </p:blipFill>
        <p:spPr>
          <a:xfrm>
            <a:off x="4246225" y="2342162"/>
            <a:ext cx="627751" cy="258300"/>
          </a:xfrm>
          <a:prstGeom prst="rect">
            <a:avLst/>
          </a:prstGeom>
          <a:noFill/>
          <a:ln>
            <a:noFill/>
          </a:ln>
        </p:spPr>
      </p:pic>
      <p:sp>
        <p:nvSpPr>
          <p:cNvPr id="186" name="Google Shape;186;p23"/>
          <p:cNvSpPr txBox="1"/>
          <p:nvPr/>
        </p:nvSpPr>
        <p:spPr>
          <a:xfrm>
            <a:off x="3333750" y="4607725"/>
            <a:ext cx="5155500" cy="38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Start, end and score is averaged across different LSTMs</a:t>
            </a:r>
            <a:endParaRPr/>
          </a:p>
        </p:txBody>
      </p:sp>
      <p:pic>
        <p:nvPicPr>
          <p:cNvPr id="187" name="Google Shape;187;p23"/>
          <p:cNvPicPr preferRelativeResize="0"/>
          <p:nvPr/>
        </p:nvPicPr>
        <p:blipFill>
          <a:blip r:embed="rId4">
            <a:alphaModFix/>
          </a:blip>
          <a:stretch>
            <a:fillRect/>
          </a:stretch>
        </p:blipFill>
        <p:spPr>
          <a:xfrm>
            <a:off x="6687225" y="865400"/>
            <a:ext cx="2286000" cy="819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24"/>
          <p:cNvSpPr txBox="1"/>
          <p:nvPr>
            <p:ph type="title"/>
          </p:nvPr>
        </p:nvSpPr>
        <p:spPr>
          <a:xfrm>
            <a:off x="178600" y="202400"/>
            <a:ext cx="8763000" cy="81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network learn to encode each proposal ?</a:t>
            </a:r>
            <a:endParaRPr/>
          </a:p>
        </p:txBody>
      </p:sp>
      <p:grpSp>
        <p:nvGrpSpPr>
          <p:cNvPr id="193" name="Google Shape;193;p24"/>
          <p:cNvGrpSpPr/>
          <p:nvPr/>
        </p:nvGrpSpPr>
        <p:grpSpPr>
          <a:xfrm>
            <a:off x="571500" y="1273975"/>
            <a:ext cx="3655325" cy="3740950"/>
            <a:chOff x="571500" y="1273975"/>
            <a:chExt cx="3655325" cy="3740950"/>
          </a:xfrm>
        </p:grpSpPr>
        <p:sp>
          <p:nvSpPr>
            <p:cNvPr id="194" name="Google Shape;194;p24"/>
            <p:cNvSpPr/>
            <p:nvPr/>
          </p:nvSpPr>
          <p:spPr>
            <a:xfrm>
              <a:off x="571500" y="127397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2s LSTM</a:t>
              </a:r>
              <a:endParaRPr/>
            </a:p>
          </p:txBody>
        </p:sp>
        <p:sp>
          <p:nvSpPr>
            <p:cNvPr id="195" name="Google Shape;195;p24"/>
            <p:cNvSpPr/>
            <p:nvPr/>
          </p:nvSpPr>
          <p:spPr>
            <a:xfrm>
              <a:off x="571500" y="155972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4s LSTM</a:t>
              </a:r>
              <a:endParaRPr>
                <a:solidFill>
                  <a:schemeClr val="dk1"/>
                </a:solidFill>
              </a:endParaRPr>
            </a:p>
          </p:txBody>
        </p:sp>
        <p:sp>
          <p:nvSpPr>
            <p:cNvPr id="196" name="Google Shape;196;p24"/>
            <p:cNvSpPr/>
            <p:nvPr/>
          </p:nvSpPr>
          <p:spPr>
            <a:xfrm>
              <a:off x="571500" y="239790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10s LSTM</a:t>
              </a:r>
              <a:endParaRPr>
                <a:solidFill>
                  <a:schemeClr val="dk1"/>
                </a:solidFill>
              </a:endParaRPr>
            </a:p>
          </p:txBody>
        </p:sp>
        <p:sp>
          <p:nvSpPr>
            <p:cNvPr id="197" name="Google Shape;197;p24"/>
            <p:cNvSpPr/>
            <p:nvPr/>
          </p:nvSpPr>
          <p:spPr>
            <a:xfrm>
              <a:off x="571500" y="268365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12s LSTM</a:t>
              </a:r>
              <a:endParaRPr>
                <a:solidFill>
                  <a:schemeClr val="dk1"/>
                </a:solidFill>
              </a:endParaRPr>
            </a:p>
          </p:txBody>
        </p:sp>
        <p:sp>
          <p:nvSpPr>
            <p:cNvPr id="198" name="Google Shape;198;p24"/>
            <p:cNvSpPr/>
            <p:nvPr/>
          </p:nvSpPr>
          <p:spPr>
            <a:xfrm>
              <a:off x="571500" y="182640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6s LSTM</a:t>
              </a:r>
              <a:endParaRPr>
                <a:solidFill>
                  <a:schemeClr val="dk1"/>
                </a:solidFill>
              </a:endParaRPr>
            </a:p>
          </p:txBody>
        </p:sp>
        <p:sp>
          <p:nvSpPr>
            <p:cNvPr id="199" name="Google Shape;199;p24"/>
            <p:cNvSpPr/>
            <p:nvPr/>
          </p:nvSpPr>
          <p:spPr>
            <a:xfrm>
              <a:off x="571500" y="211215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8s LSTM</a:t>
              </a:r>
              <a:endParaRPr>
                <a:solidFill>
                  <a:schemeClr val="dk1"/>
                </a:solidFill>
              </a:endParaRPr>
            </a:p>
          </p:txBody>
        </p:sp>
        <p:sp>
          <p:nvSpPr>
            <p:cNvPr id="200" name="Google Shape;200;p24"/>
            <p:cNvSpPr/>
            <p:nvPr/>
          </p:nvSpPr>
          <p:spPr>
            <a:xfrm>
              <a:off x="571500" y="296940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14s LSTM</a:t>
              </a:r>
              <a:endParaRPr>
                <a:solidFill>
                  <a:schemeClr val="dk1"/>
                </a:solidFill>
              </a:endParaRPr>
            </a:p>
          </p:txBody>
        </p:sp>
        <p:sp>
          <p:nvSpPr>
            <p:cNvPr id="201" name="Google Shape;201;p24"/>
            <p:cNvSpPr/>
            <p:nvPr/>
          </p:nvSpPr>
          <p:spPr>
            <a:xfrm>
              <a:off x="571500" y="3450450"/>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18s LSTM</a:t>
              </a:r>
              <a:endParaRPr>
                <a:solidFill>
                  <a:schemeClr val="dk1"/>
                </a:solidFill>
              </a:endParaRPr>
            </a:p>
          </p:txBody>
        </p:sp>
        <p:sp>
          <p:nvSpPr>
            <p:cNvPr id="202" name="Google Shape;202;p24"/>
            <p:cNvSpPr/>
            <p:nvPr/>
          </p:nvSpPr>
          <p:spPr>
            <a:xfrm>
              <a:off x="571500" y="3736200"/>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20s LSTM</a:t>
              </a:r>
              <a:endParaRPr>
                <a:solidFill>
                  <a:schemeClr val="dk1"/>
                </a:solidFill>
              </a:endParaRPr>
            </a:p>
          </p:txBody>
        </p:sp>
        <p:sp>
          <p:nvSpPr>
            <p:cNvPr id="203" name="Google Shape;203;p24"/>
            <p:cNvSpPr/>
            <p:nvPr/>
          </p:nvSpPr>
          <p:spPr>
            <a:xfrm>
              <a:off x="571500" y="457437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26s LSTM</a:t>
              </a:r>
              <a:endParaRPr>
                <a:solidFill>
                  <a:schemeClr val="dk1"/>
                </a:solidFill>
              </a:endParaRPr>
            </a:p>
          </p:txBody>
        </p:sp>
        <p:sp>
          <p:nvSpPr>
            <p:cNvPr id="204" name="Google Shape;204;p24"/>
            <p:cNvSpPr/>
            <p:nvPr/>
          </p:nvSpPr>
          <p:spPr>
            <a:xfrm>
              <a:off x="571500" y="486012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28s LSTM</a:t>
              </a:r>
              <a:endParaRPr>
                <a:solidFill>
                  <a:schemeClr val="dk1"/>
                </a:solidFill>
              </a:endParaRPr>
            </a:p>
          </p:txBody>
        </p:sp>
        <p:sp>
          <p:nvSpPr>
            <p:cNvPr id="205" name="Google Shape;205;p24"/>
            <p:cNvSpPr/>
            <p:nvPr/>
          </p:nvSpPr>
          <p:spPr>
            <a:xfrm>
              <a:off x="571500" y="400287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22s LSTM</a:t>
              </a:r>
              <a:endParaRPr>
                <a:solidFill>
                  <a:schemeClr val="dk1"/>
                </a:solidFill>
              </a:endParaRPr>
            </a:p>
          </p:txBody>
        </p:sp>
        <p:sp>
          <p:nvSpPr>
            <p:cNvPr id="206" name="Google Shape;206;p24"/>
            <p:cNvSpPr/>
            <p:nvPr/>
          </p:nvSpPr>
          <p:spPr>
            <a:xfrm>
              <a:off x="571500" y="428862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24s LSTM</a:t>
              </a:r>
              <a:endParaRPr>
                <a:solidFill>
                  <a:schemeClr val="dk1"/>
                </a:solidFill>
              </a:endParaRPr>
            </a:p>
          </p:txBody>
        </p:sp>
        <p:sp>
          <p:nvSpPr>
            <p:cNvPr id="207" name="Google Shape;207;p24"/>
            <p:cNvSpPr/>
            <p:nvPr/>
          </p:nvSpPr>
          <p:spPr>
            <a:xfrm>
              <a:off x="571500" y="320992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16s LSTM</a:t>
              </a:r>
              <a:endParaRPr>
                <a:solidFill>
                  <a:schemeClr val="dk1"/>
                </a:solidFill>
              </a:endParaRPr>
            </a:p>
          </p:txBody>
        </p:sp>
        <p:sp>
          <p:nvSpPr>
            <p:cNvPr id="208" name="Google Shape;208;p24"/>
            <p:cNvSpPr/>
            <p:nvPr/>
          </p:nvSpPr>
          <p:spPr>
            <a:xfrm>
              <a:off x="2881325" y="1428775"/>
              <a:ext cx="1345500" cy="12549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latin typeface="Roboto"/>
                  <a:ea typeface="Roboto"/>
                  <a:cs typeface="Roboto"/>
                  <a:sym typeface="Roboto"/>
                </a:rPr>
                <a:t>Proposal(j_1)</a:t>
              </a:r>
              <a:endParaRPr b="1" sz="1000">
                <a:latin typeface="Roboto"/>
                <a:ea typeface="Roboto"/>
                <a:cs typeface="Roboto"/>
                <a:sym typeface="Roboto"/>
              </a:endParaRPr>
            </a:p>
          </p:txBody>
        </p:sp>
        <p:cxnSp>
          <p:nvCxnSpPr>
            <p:cNvPr id="209" name="Google Shape;209;p24"/>
            <p:cNvCxnSpPr>
              <a:stCxn id="194" idx="2"/>
              <a:endCxn id="195" idx="0"/>
            </p:cNvCxnSpPr>
            <p:nvPr/>
          </p:nvCxnSpPr>
          <p:spPr>
            <a:xfrm>
              <a:off x="1137000" y="14287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10" name="Google Shape;210;p24"/>
            <p:cNvCxnSpPr/>
            <p:nvPr/>
          </p:nvCxnSpPr>
          <p:spPr>
            <a:xfrm>
              <a:off x="1087000" y="1704913"/>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11" name="Google Shape;211;p24"/>
            <p:cNvCxnSpPr/>
            <p:nvPr/>
          </p:nvCxnSpPr>
          <p:spPr>
            <a:xfrm>
              <a:off x="1087000" y="19906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12" name="Google Shape;212;p24"/>
            <p:cNvCxnSpPr/>
            <p:nvPr/>
          </p:nvCxnSpPr>
          <p:spPr>
            <a:xfrm>
              <a:off x="1087000" y="22668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13" name="Google Shape;213;p24"/>
            <p:cNvCxnSpPr/>
            <p:nvPr/>
          </p:nvCxnSpPr>
          <p:spPr>
            <a:xfrm>
              <a:off x="1027450" y="255262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14" name="Google Shape;214;p24"/>
            <p:cNvCxnSpPr/>
            <p:nvPr/>
          </p:nvCxnSpPr>
          <p:spPr>
            <a:xfrm>
              <a:off x="1027450" y="28050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15" name="Google Shape;215;p24"/>
            <p:cNvCxnSpPr/>
            <p:nvPr/>
          </p:nvCxnSpPr>
          <p:spPr>
            <a:xfrm>
              <a:off x="1027450" y="307890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16" name="Google Shape;216;p24"/>
            <p:cNvCxnSpPr/>
            <p:nvPr/>
          </p:nvCxnSpPr>
          <p:spPr>
            <a:xfrm>
              <a:off x="1027450" y="3881388"/>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17" name="Google Shape;217;p24"/>
            <p:cNvCxnSpPr/>
            <p:nvPr/>
          </p:nvCxnSpPr>
          <p:spPr>
            <a:xfrm>
              <a:off x="1027450" y="33646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18" name="Google Shape;218;p24"/>
            <p:cNvCxnSpPr/>
            <p:nvPr/>
          </p:nvCxnSpPr>
          <p:spPr>
            <a:xfrm>
              <a:off x="1027450" y="48410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19" name="Google Shape;219;p24"/>
            <p:cNvCxnSpPr/>
            <p:nvPr/>
          </p:nvCxnSpPr>
          <p:spPr>
            <a:xfrm>
              <a:off x="1027450" y="416712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20" name="Google Shape;220;p24"/>
            <p:cNvCxnSpPr/>
            <p:nvPr/>
          </p:nvCxnSpPr>
          <p:spPr>
            <a:xfrm>
              <a:off x="1027450" y="3618238"/>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21" name="Google Shape;221;p24"/>
            <p:cNvCxnSpPr/>
            <p:nvPr/>
          </p:nvCxnSpPr>
          <p:spPr>
            <a:xfrm>
              <a:off x="1027450" y="44433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22" name="Google Shape;222;p24"/>
            <p:cNvCxnSpPr/>
            <p:nvPr/>
          </p:nvCxnSpPr>
          <p:spPr>
            <a:xfrm>
              <a:off x="1027450" y="47291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23" name="Google Shape;223;p24"/>
            <p:cNvCxnSpPr>
              <a:stCxn id="194" idx="3"/>
              <a:endCxn id="208" idx="2"/>
            </p:cNvCxnSpPr>
            <p:nvPr/>
          </p:nvCxnSpPr>
          <p:spPr>
            <a:xfrm>
              <a:off x="1702500" y="1351375"/>
              <a:ext cx="1178700" cy="705000"/>
            </a:xfrm>
            <a:prstGeom prst="straightConnector1">
              <a:avLst/>
            </a:prstGeom>
            <a:noFill/>
            <a:ln cap="flat" cmpd="sng" w="9525">
              <a:solidFill>
                <a:schemeClr val="dk2"/>
              </a:solidFill>
              <a:prstDash val="solid"/>
              <a:round/>
              <a:headEnd len="med" w="med" type="none"/>
              <a:tailEnd len="med" w="med" type="triangle"/>
            </a:ln>
          </p:spPr>
        </p:cxnSp>
        <p:cxnSp>
          <p:nvCxnSpPr>
            <p:cNvPr id="224" name="Google Shape;224;p24"/>
            <p:cNvCxnSpPr>
              <a:stCxn id="198" idx="3"/>
              <a:endCxn id="208" idx="2"/>
            </p:cNvCxnSpPr>
            <p:nvPr/>
          </p:nvCxnSpPr>
          <p:spPr>
            <a:xfrm>
              <a:off x="1702500" y="1903800"/>
              <a:ext cx="1178700" cy="152400"/>
            </a:xfrm>
            <a:prstGeom prst="straightConnector1">
              <a:avLst/>
            </a:prstGeom>
            <a:noFill/>
            <a:ln cap="flat" cmpd="sng" w="28575">
              <a:solidFill>
                <a:schemeClr val="dk2"/>
              </a:solidFill>
              <a:prstDash val="solid"/>
              <a:round/>
              <a:headEnd len="med" w="med" type="none"/>
              <a:tailEnd len="med" w="med" type="triangle"/>
            </a:ln>
          </p:spPr>
        </p:cxnSp>
        <p:cxnSp>
          <p:nvCxnSpPr>
            <p:cNvPr id="225" name="Google Shape;225;p24"/>
            <p:cNvCxnSpPr>
              <a:stCxn id="199" idx="3"/>
              <a:endCxn id="208" idx="2"/>
            </p:cNvCxnSpPr>
            <p:nvPr/>
          </p:nvCxnSpPr>
          <p:spPr>
            <a:xfrm flipH="1" rot="10800000">
              <a:off x="1702500" y="2056350"/>
              <a:ext cx="1178700" cy="133200"/>
            </a:xfrm>
            <a:prstGeom prst="straightConnector1">
              <a:avLst/>
            </a:prstGeom>
            <a:noFill/>
            <a:ln cap="flat" cmpd="sng" w="28575">
              <a:solidFill>
                <a:schemeClr val="dk2"/>
              </a:solidFill>
              <a:prstDash val="solid"/>
              <a:round/>
              <a:headEnd len="med" w="med" type="none"/>
              <a:tailEnd len="med" w="med" type="triangle"/>
            </a:ln>
          </p:spPr>
        </p:cxnSp>
        <p:cxnSp>
          <p:nvCxnSpPr>
            <p:cNvPr id="226" name="Google Shape;226;p24"/>
            <p:cNvCxnSpPr>
              <a:endCxn id="208" idx="2"/>
            </p:cNvCxnSpPr>
            <p:nvPr/>
          </p:nvCxnSpPr>
          <p:spPr>
            <a:xfrm>
              <a:off x="1702625" y="1682125"/>
              <a:ext cx="1178700" cy="374100"/>
            </a:xfrm>
            <a:prstGeom prst="straightConnector1">
              <a:avLst/>
            </a:prstGeom>
            <a:noFill/>
            <a:ln cap="flat" cmpd="sng" w="9525">
              <a:solidFill>
                <a:schemeClr val="dk2"/>
              </a:solidFill>
              <a:prstDash val="solid"/>
              <a:round/>
              <a:headEnd len="med" w="med" type="none"/>
              <a:tailEnd len="med" w="med" type="triangle"/>
            </a:ln>
          </p:spPr>
        </p:cxnSp>
        <p:cxnSp>
          <p:nvCxnSpPr>
            <p:cNvPr id="227" name="Google Shape;227;p24"/>
            <p:cNvCxnSpPr>
              <a:stCxn id="196" idx="3"/>
              <a:endCxn id="208" idx="2"/>
            </p:cNvCxnSpPr>
            <p:nvPr/>
          </p:nvCxnSpPr>
          <p:spPr>
            <a:xfrm flipH="1" rot="10800000">
              <a:off x="1702500" y="2056200"/>
              <a:ext cx="1178700" cy="419100"/>
            </a:xfrm>
            <a:prstGeom prst="straightConnector1">
              <a:avLst/>
            </a:prstGeom>
            <a:noFill/>
            <a:ln cap="flat" cmpd="sng" w="28575">
              <a:solidFill>
                <a:schemeClr val="dk2"/>
              </a:solidFill>
              <a:prstDash val="solid"/>
              <a:round/>
              <a:headEnd len="med" w="med" type="none"/>
              <a:tailEnd len="med" w="med" type="triangle"/>
            </a:ln>
          </p:spPr>
        </p:cxnSp>
        <p:cxnSp>
          <p:nvCxnSpPr>
            <p:cNvPr id="228" name="Google Shape;228;p24"/>
            <p:cNvCxnSpPr>
              <a:stCxn id="197" idx="3"/>
              <a:endCxn id="208" idx="2"/>
            </p:cNvCxnSpPr>
            <p:nvPr/>
          </p:nvCxnSpPr>
          <p:spPr>
            <a:xfrm flipH="1" rot="10800000">
              <a:off x="1702500" y="2056350"/>
              <a:ext cx="1178700" cy="704700"/>
            </a:xfrm>
            <a:prstGeom prst="straightConnector1">
              <a:avLst/>
            </a:prstGeom>
            <a:noFill/>
            <a:ln cap="flat" cmpd="sng" w="28575">
              <a:solidFill>
                <a:schemeClr val="dk2"/>
              </a:solidFill>
              <a:prstDash val="solid"/>
              <a:round/>
              <a:headEnd len="med" w="med" type="none"/>
              <a:tailEnd len="med" w="med" type="triangle"/>
            </a:ln>
          </p:spPr>
        </p:cxnSp>
        <p:cxnSp>
          <p:nvCxnSpPr>
            <p:cNvPr id="229" name="Google Shape;229;p24"/>
            <p:cNvCxnSpPr>
              <a:stCxn id="200" idx="3"/>
              <a:endCxn id="208" idx="2"/>
            </p:cNvCxnSpPr>
            <p:nvPr/>
          </p:nvCxnSpPr>
          <p:spPr>
            <a:xfrm flipH="1" rot="10800000">
              <a:off x="1702500" y="2056200"/>
              <a:ext cx="1178700" cy="990600"/>
            </a:xfrm>
            <a:prstGeom prst="straightConnector1">
              <a:avLst/>
            </a:prstGeom>
            <a:noFill/>
            <a:ln cap="flat" cmpd="sng" w="28575">
              <a:solidFill>
                <a:schemeClr val="dk2"/>
              </a:solidFill>
              <a:prstDash val="solid"/>
              <a:round/>
              <a:headEnd len="med" w="med" type="none"/>
              <a:tailEnd len="med" w="med" type="triangle"/>
            </a:ln>
          </p:spPr>
        </p:cxnSp>
        <p:cxnSp>
          <p:nvCxnSpPr>
            <p:cNvPr id="230" name="Google Shape;230;p24"/>
            <p:cNvCxnSpPr>
              <a:stCxn id="207" idx="3"/>
              <a:endCxn id="208" idx="2"/>
            </p:cNvCxnSpPr>
            <p:nvPr/>
          </p:nvCxnSpPr>
          <p:spPr>
            <a:xfrm flipH="1" rot="10800000">
              <a:off x="1702500" y="2056125"/>
              <a:ext cx="1178700" cy="1231200"/>
            </a:xfrm>
            <a:prstGeom prst="straightConnector1">
              <a:avLst/>
            </a:prstGeom>
            <a:noFill/>
            <a:ln cap="flat" cmpd="sng" w="9525">
              <a:solidFill>
                <a:schemeClr val="dk2"/>
              </a:solidFill>
              <a:prstDash val="solid"/>
              <a:round/>
              <a:headEnd len="med" w="med" type="none"/>
              <a:tailEnd len="med" w="med" type="triangle"/>
            </a:ln>
          </p:spPr>
        </p:cxnSp>
        <p:cxnSp>
          <p:nvCxnSpPr>
            <p:cNvPr id="231" name="Google Shape;231;p24"/>
            <p:cNvCxnSpPr>
              <a:stCxn id="201" idx="3"/>
              <a:endCxn id="208" idx="2"/>
            </p:cNvCxnSpPr>
            <p:nvPr/>
          </p:nvCxnSpPr>
          <p:spPr>
            <a:xfrm flipH="1" rot="10800000">
              <a:off x="1702500" y="2056350"/>
              <a:ext cx="1178700" cy="1471500"/>
            </a:xfrm>
            <a:prstGeom prst="straightConnector1">
              <a:avLst/>
            </a:prstGeom>
            <a:noFill/>
            <a:ln cap="flat" cmpd="sng" w="9525">
              <a:solidFill>
                <a:schemeClr val="dk2"/>
              </a:solidFill>
              <a:prstDash val="solid"/>
              <a:round/>
              <a:headEnd len="med" w="med" type="none"/>
              <a:tailEnd len="med" w="med" type="triangle"/>
            </a:ln>
          </p:spPr>
        </p:cxnSp>
        <p:cxnSp>
          <p:nvCxnSpPr>
            <p:cNvPr id="232" name="Google Shape;232;p24"/>
            <p:cNvCxnSpPr>
              <a:stCxn id="202" idx="3"/>
              <a:endCxn id="208" idx="2"/>
            </p:cNvCxnSpPr>
            <p:nvPr/>
          </p:nvCxnSpPr>
          <p:spPr>
            <a:xfrm flipH="1" rot="10800000">
              <a:off x="1702500" y="2056200"/>
              <a:ext cx="1178700" cy="1757400"/>
            </a:xfrm>
            <a:prstGeom prst="straightConnector1">
              <a:avLst/>
            </a:prstGeom>
            <a:noFill/>
            <a:ln cap="flat" cmpd="sng" w="9525">
              <a:solidFill>
                <a:schemeClr val="dk2"/>
              </a:solidFill>
              <a:prstDash val="solid"/>
              <a:round/>
              <a:headEnd len="med" w="med" type="none"/>
              <a:tailEnd len="med" w="med" type="triangle"/>
            </a:ln>
          </p:spPr>
        </p:cxnSp>
        <p:cxnSp>
          <p:nvCxnSpPr>
            <p:cNvPr id="233" name="Google Shape;233;p24"/>
            <p:cNvCxnSpPr>
              <a:stCxn id="205" idx="3"/>
              <a:endCxn id="208" idx="2"/>
            </p:cNvCxnSpPr>
            <p:nvPr/>
          </p:nvCxnSpPr>
          <p:spPr>
            <a:xfrm flipH="1" rot="10800000">
              <a:off x="1702500" y="2056175"/>
              <a:ext cx="1178700" cy="2024100"/>
            </a:xfrm>
            <a:prstGeom prst="straightConnector1">
              <a:avLst/>
            </a:prstGeom>
            <a:noFill/>
            <a:ln cap="flat" cmpd="sng" w="9525">
              <a:solidFill>
                <a:schemeClr val="dk2"/>
              </a:solidFill>
              <a:prstDash val="solid"/>
              <a:round/>
              <a:headEnd len="med" w="med" type="none"/>
              <a:tailEnd len="med" w="med" type="triangle"/>
            </a:ln>
          </p:spPr>
        </p:cxnSp>
        <p:cxnSp>
          <p:nvCxnSpPr>
            <p:cNvPr id="234" name="Google Shape;234;p24"/>
            <p:cNvCxnSpPr>
              <a:stCxn id="206" idx="3"/>
              <a:endCxn id="208" idx="2"/>
            </p:cNvCxnSpPr>
            <p:nvPr/>
          </p:nvCxnSpPr>
          <p:spPr>
            <a:xfrm flipH="1" rot="10800000">
              <a:off x="1702500" y="2056325"/>
              <a:ext cx="1178700" cy="2309700"/>
            </a:xfrm>
            <a:prstGeom prst="straightConnector1">
              <a:avLst/>
            </a:prstGeom>
            <a:noFill/>
            <a:ln cap="flat" cmpd="sng" w="9525">
              <a:solidFill>
                <a:schemeClr val="dk2"/>
              </a:solidFill>
              <a:prstDash val="solid"/>
              <a:round/>
              <a:headEnd len="med" w="med" type="none"/>
              <a:tailEnd len="med" w="med" type="triangle"/>
            </a:ln>
          </p:spPr>
        </p:cxnSp>
        <p:cxnSp>
          <p:nvCxnSpPr>
            <p:cNvPr id="235" name="Google Shape;235;p24"/>
            <p:cNvCxnSpPr>
              <a:stCxn id="204" idx="3"/>
              <a:endCxn id="208" idx="2"/>
            </p:cNvCxnSpPr>
            <p:nvPr/>
          </p:nvCxnSpPr>
          <p:spPr>
            <a:xfrm flipH="1" rot="10800000">
              <a:off x="1702500" y="2056325"/>
              <a:ext cx="1178700" cy="2881200"/>
            </a:xfrm>
            <a:prstGeom prst="straightConnector1">
              <a:avLst/>
            </a:prstGeom>
            <a:noFill/>
            <a:ln cap="flat" cmpd="sng" w="9525">
              <a:solidFill>
                <a:schemeClr val="dk2"/>
              </a:solidFill>
              <a:prstDash val="solid"/>
              <a:round/>
              <a:headEnd len="med" w="med" type="none"/>
              <a:tailEnd len="med" w="med" type="triangle"/>
            </a:ln>
          </p:spPr>
        </p:cxnSp>
        <p:cxnSp>
          <p:nvCxnSpPr>
            <p:cNvPr id="236" name="Google Shape;236;p24"/>
            <p:cNvCxnSpPr>
              <a:stCxn id="203" idx="3"/>
            </p:cNvCxnSpPr>
            <p:nvPr/>
          </p:nvCxnSpPr>
          <p:spPr>
            <a:xfrm flipH="1" rot="10800000">
              <a:off x="1702500" y="2121875"/>
              <a:ext cx="1178700" cy="2529900"/>
            </a:xfrm>
            <a:prstGeom prst="straightConnector1">
              <a:avLst/>
            </a:prstGeom>
            <a:noFill/>
            <a:ln cap="flat" cmpd="sng" w="9525">
              <a:solidFill>
                <a:schemeClr val="dk2"/>
              </a:solidFill>
              <a:prstDash val="solid"/>
              <a:round/>
              <a:headEnd len="med" w="med" type="none"/>
              <a:tailEnd len="med" w="med" type="triangle"/>
            </a:ln>
          </p:spPr>
        </p:cxnSp>
      </p:grpSp>
      <p:sp>
        <p:nvSpPr>
          <p:cNvPr id="237" name="Google Shape;237;p24"/>
          <p:cNvSpPr txBox="1"/>
          <p:nvPr/>
        </p:nvSpPr>
        <p:spPr>
          <a:xfrm>
            <a:off x="1518000" y="792950"/>
            <a:ext cx="5346000" cy="40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Each proposal is weighted average of all LSTMs outputs.</a:t>
            </a:r>
            <a:endParaRPr/>
          </a:p>
        </p:txBody>
      </p:sp>
      <p:grpSp>
        <p:nvGrpSpPr>
          <p:cNvPr id="238" name="Google Shape;238;p24"/>
          <p:cNvGrpSpPr/>
          <p:nvPr/>
        </p:nvGrpSpPr>
        <p:grpSpPr>
          <a:xfrm>
            <a:off x="5141125" y="1351225"/>
            <a:ext cx="3655325" cy="3663700"/>
            <a:chOff x="571500" y="1351225"/>
            <a:chExt cx="3655325" cy="3663700"/>
          </a:xfrm>
        </p:grpSpPr>
        <p:sp>
          <p:nvSpPr>
            <p:cNvPr id="239" name="Google Shape;239;p24"/>
            <p:cNvSpPr/>
            <p:nvPr/>
          </p:nvSpPr>
          <p:spPr>
            <a:xfrm>
              <a:off x="571500" y="239790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10s LSTM</a:t>
              </a:r>
              <a:endParaRPr>
                <a:solidFill>
                  <a:schemeClr val="dk1"/>
                </a:solidFill>
              </a:endParaRPr>
            </a:p>
          </p:txBody>
        </p:sp>
        <p:sp>
          <p:nvSpPr>
            <p:cNvPr id="240" name="Google Shape;240;p24"/>
            <p:cNvSpPr/>
            <p:nvPr/>
          </p:nvSpPr>
          <p:spPr>
            <a:xfrm>
              <a:off x="571500" y="268365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12s LSTM</a:t>
              </a:r>
              <a:endParaRPr>
                <a:solidFill>
                  <a:schemeClr val="dk1"/>
                </a:solidFill>
              </a:endParaRPr>
            </a:p>
          </p:txBody>
        </p:sp>
        <p:sp>
          <p:nvSpPr>
            <p:cNvPr id="241" name="Google Shape;241;p24"/>
            <p:cNvSpPr/>
            <p:nvPr/>
          </p:nvSpPr>
          <p:spPr>
            <a:xfrm>
              <a:off x="571500" y="2969400"/>
              <a:ext cx="1131000" cy="1548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14s LSTM</a:t>
              </a:r>
              <a:endParaRPr>
                <a:solidFill>
                  <a:schemeClr val="dk1"/>
                </a:solidFill>
              </a:endParaRPr>
            </a:p>
          </p:txBody>
        </p:sp>
        <p:sp>
          <p:nvSpPr>
            <p:cNvPr id="242" name="Google Shape;242;p24"/>
            <p:cNvSpPr/>
            <p:nvPr/>
          </p:nvSpPr>
          <p:spPr>
            <a:xfrm>
              <a:off x="571500" y="3450450"/>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18s LSTM</a:t>
              </a:r>
              <a:endParaRPr>
                <a:solidFill>
                  <a:schemeClr val="dk1"/>
                </a:solidFill>
              </a:endParaRPr>
            </a:p>
          </p:txBody>
        </p:sp>
        <p:sp>
          <p:nvSpPr>
            <p:cNvPr id="243" name="Google Shape;243;p24"/>
            <p:cNvSpPr/>
            <p:nvPr/>
          </p:nvSpPr>
          <p:spPr>
            <a:xfrm>
              <a:off x="571500" y="3736200"/>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20s LSTM</a:t>
              </a:r>
              <a:endParaRPr>
                <a:solidFill>
                  <a:schemeClr val="dk1"/>
                </a:solidFill>
              </a:endParaRPr>
            </a:p>
          </p:txBody>
        </p:sp>
        <p:sp>
          <p:nvSpPr>
            <p:cNvPr id="244" name="Google Shape;244;p24"/>
            <p:cNvSpPr/>
            <p:nvPr/>
          </p:nvSpPr>
          <p:spPr>
            <a:xfrm>
              <a:off x="571500" y="457437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26s LSTM</a:t>
              </a:r>
              <a:endParaRPr>
                <a:solidFill>
                  <a:schemeClr val="dk1"/>
                </a:solidFill>
              </a:endParaRPr>
            </a:p>
          </p:txBody>
        </p:sp>
        <p:sp>
          <p:nvSpPr>
            <p:cNvPr id="245" name="Google Shape;245;p24"/>
            <p:cNvSpPr/>
            <p:nvPr/>
          </p:nvSpPr>
          <p:spPr>
            <a:xfrm>
              <a:off x="571500" y="486012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28s LSTM</a:t>
              </a:r>
              <a:endParaRPr>
                <a:solidFill>
                  <a:schemeClr val="dk1"/>
                </a:solidFill>
              </a:endParaRPr>
            </a:p>
          </p:txBody>
        </p:sp>
        <p:sp>
          <p:nvSpPr>
            <p:cNvPr id="246" name="Google Shape;246;p24"/>
            <p:cNvSpPr/>
            <p:nvPr/>
          </p:nvSpPr>
          <p:spPr>
            <a:xfrm>
              <a:off x="571500" y="400287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22s LSTM</a:t>
              </a:r>
              <a:endParaRPr>
                <a:solidFill>
                  <a:schemeClr val="dk1"/>
                </a:solidFill>
              </a:endParaRPr>
            </a:p>
          </p:txBody>
        </p:sp>
        <p:sp>
          <p:nvSpPr>
            <p:cNvPr id="247" name="Google Shape;247;p24"/>
            <p:cNvSpPr/>
            <p:nvPr/>
          </p:nvSpPr>
          <p:spPr>
            <a:xfrm>
              <a:off x="571500" y="428862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24s LSTM</a:t>
              </a:r>
              <a:endParaRPr>
                <a:solidFill>
                  <a:schemeClr val="dk1"/>
                </a:solidFill>
              </a:endParaRPr>
            </a:p>
          </p:txBody>
        </p:sp>
        <p:sp>
          <p:nvSpPr>
            <p:cNvPr id="248" name="Google Shape;248;p24"/>
            <p:cNvSpPr/>
            <p:nvPr/>
          </p:nvSpPr>
          <p:spPr>
            <a:xfrm>
              <a:off x="571500" y="3209925"/>
              <a:ext cx="1131000" cy="15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16s LSTM</a:t>
              </a:r>
              <a:endParaRPr>
                <a:solidFill>
                  <a:schemeClr val="dk1"/>
                </a:solidFill>
              </a:endParaRPr>
            </a:p>
          </p:txBody>
        </p:sp>
        <p:sp>
          <p:nvSpPr>
            <p:cNvPr id="249" name="Google Shape;249;p24"/>
            <p:cNvSpPr/>
            <p:nvPr/>
          </p:nvSpPr>
          <p:spPr>
            <a:xfrm>
              <a:off x="2881325" y="1428775"/>
              <a:ext cx="1345500" cy="1254900"/>
            </a:xfrm>
            <a:prstGeom prst="ellipse">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Roboto"/>
                  <a:ea typeface="Roboto"/>
                  <a:cs typeface="Roboto"/>
                  <a:sym typeface="Roboto"/>
                </a:rPr>
                <a:t>Proposal(j_2)</a:t>
              </a:r>
              <a:endParaRPr sz="1200"/>
            </a:p>
          </p:txBody>
        </p:sp>
        <p:cxnSp>
          <p:nvCxnSpPr>
            <p:cNvPr id="250" name="Google Shape;250;p24"/>
            <p:cNvCxnSpPr>
              <a:stCxn id="251" idx="2"/>
              <a:endCxn id="252" idx="0"/>
            </p:cNvCxnSpPr>
            <p:nvPr/>
          </p:nvCxnSpPr>
          <p:spPr>
            <a:xfrm>
              <a:off x="1137000" y="14287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53" name="Google Shape;253;p24"/>
            <p:cNvCxnSpPr/>
            <p:nvPr/>
          </p:nvCxnSpPr>
          <p:spPr>
            <a:xfrm>
              <a:off x="1087000" y="1704913"/>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54" name="Google Shape;254;p24"/>
            <p:cNvCxnSpPr/>
            <p:nvPr/>
          </p:nvCxnSpPr>
          <p:spPr>
            <a:xfrm>
              <a:off x="1087000" y="19906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55" name="Google Shape;255;p24"/>
            <p:cNvCxnSpPr/>
            <p:nvPr/>
          </p:nvCxnSpPr>
          <p:spPr>
            <a:xfrm>
              <a:off x="1087000" y="22668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56" name="Google Shape;256;p24"/>
            <p:cNvCxnSpPr/>
            <p:nvPr/>
          </p:nvCxnSpPr>
          <p:spPr>
            <a:xfrm>
              <a:off x="1027450" y="255262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57" name="Google Shape;257;p24"/>
            <p:cNvCxnSpPr/>
            <p:nvPr/>
          </p:nvCxnSpPr>
          <p:spPr>
            <a:xfrm>
              <a:off x="1027450" y="28050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58" name="Google Shape;258;p24"/>
            <p:cNvCxnSpPr/>
            <p:nvPr/>
          </p:nvCxnSpPr>
          <p:spPr>
            <a:xfrm>
              <a:off x="1027450" y="307890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59" name="Google Shape;259;p24"/>
            <p:cNvCxnSpPr/>
            <p:nvPr/>
          </p:nvCxnSpPr>
          <p:spPr>
            <a:xfrm>
              <a:off x="1027450" y="3881388"/>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60" name="Google Shape;260;p24"/>
            <p:cNvCxnSpPr/>
            <p:nvPr/>
          </p:nvCxnSpPr>
          <p:spPr>
            <a:xfrm>
              <a:off x="1027450" y="33646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61" name="Google Shape;261;p24"/>
            <p:cNvCxnSpPr/>
            <p:nvPr/>
          </p:nvCxnSpPr>
          <p:spPr>
            <a:xfrm>
              <a:off x="1027450" y="48410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62" name="Google Shape;262;p24"/>
            <p:cNvCxnSpPr/>
            <p:nvPr/>
          </p:nvCxnSpPr>
          <p:spPr>
            <a:xfrm>
              <a:off x="1027450" y="416712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63" name="Google Shape;263;p24"/>
            <p:cNvCxnSpPr/>
            <p:nvPr/>
          </p:nvCxnSpPr>
          <p:spPr>
            <a:xfrm>
              <a:off x="1027450" y="3618238"/>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64" name="Google Shape;264;p24"/>
            <p:cNvCxnSpPr/>
            <p:nvPr/>
          </p:nvCxnSpPr>
          <p:spPr>
            <a:xfrm>
              <a:off x="1027450" y="4443350"/>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65" name="Google Shape;265;p24"/>
            <p:cNvCxnSpPr/>
            <p:nvPr/>
          </p:nvCxnSpPr>
          <p:spPr>
            <a:xfrm>
              <a:off x="1027450" y="4729175"/>
              <a:ext cx="0" cy="131100"/>
            </a:xfrm>
            <a:prstGeom prst="straightConnector1">
              <a:avLst/>
            </a:prstGeom>
            <a:noFill/>
            <a:ln cap="flat" cmpd="sng" w="9525">
              <a:solidFill>
                <a:schemeClr val="dk2"/>
              </a:solidFill>
              <a:prstDash val="solid"/>
              <a:round/>
              <a:headEnd len="med" w="med" type="none"/>
              <a:tailEnd len="med" w="med" type="none"/>
            </a:ln>
          </p:spPr>
        </p:cxnSp>
        <p:cxnSp>
          <p:nvCxnSpPr>
            <p:cNvPr id="266" name="Google Shape;266;p24"/>
            <p:cNvCxnSpPr>
              <a:stCxn id="251" idx="3"/>
              <a:endCxn id="249" idx="2"/>
            </p:cNvCxnSpPr>
            <p:nvPr/>
          </p:nvCxnSpPr>
          <p:spPr>
            <a:xfrm>
              <a:off x="1702625" y="1351225"/>
              <a:ext cx="1178700" cy="705000"/>
            </a:xfrm>
            <a:prstGeom prst="straightConnector1">
              <a:avLst/>
            </a:prstGeom>
            <a:noFill/>
            <a:ln cap="flat" cmpd="sng" w="9525">
              <a:solidFill>
                <a:schemeClr val="dk2"/>
              </a:solidFill>
              <a:prstDash val="solid"/>
              <a:round/>
              <a:headEnd len="med" w="med" type="none"/>
              <a:tailEnd len="med" w="med" type="triangle"/>
            </a:ln>
          </p:spPr>
        </p:cxnSp>
        <p:cxnSp>
          <p:nvCxnSpPr>
            <p:cNvPr id="267" name="Google Shape;267;p24"/>
            <p:cNvCxnSpPr>
              <a:stCxn id="268" idx="3"/>
              <a:endCxn id="249" idx="2"/>
            </p:cNvCxnSpPr>
            <p:nvPr/>
          </p:nvCxnSpPr>
          <p:spPr>
            <a:xfrm>
              <a:off x="1702625" y="1903825"/>
              <a:ext cx="1178700" cy="152400"/>
            </a:xfrm>
            <a:prstGeom prst="straightConnector1">
              <a:avLst/>
            </a:prstGeom>
            <a:noFill/>
            <a:ln cap="flat" cmpd="sng" w="28575">
              <a:solidFill>
                <a:schemeClr val="dk2"/>
              </a:solidFill>
              <a:prstDash val="solid"/>
              <a:round/>
              <a:headEnd len="med" w="med" type="none"/>
              <a:tailEnd len="med" w="med" type="triangle"/>
            </a:ln>
          </p:spPr>
        </p:cxnSp>
        <p:cxnSp>
          <p:nvCxnSpPr>
            <p:cNvPr id="269" name="Google Shape;269;p24"/>
            <p:cNvCxnSpPr>
              <a:stCxn id="239" idx="3"/>
              <a:endCxn id="249" idx="2"/>
            </p:cNvCxnSpPr>
            <p:nvPr/>
          </p:nvCxnSpPr>
          <p:spPr>
            <a:xfrm flipH="1" rot="10800000">
              <a:off x="1702500" y="2056200"/>
              <a:ext cx="1178700" cy="419100"/>
            </a:xfrm>
            <a:prstGeom prst="straightConnector1">
              <a:avLst/>
            </a:prstGeom>
            <a:noFill/>
            <a:ln cap="flat" cmpd="sng" w="28575">
              <a:solidFill>
                <a:schemeClr val="dk2"/>
              </a:solidFill>
              <a:prstDash val="solid"/>
              <a:round/>
              <a:headEnd len="med" w="med" type="none"/>
              <a:tailEnd len="med" w="med" type="triangle"/>
            </a:ln>
          </p:spPr>
        </p:cxnSp>
        <p:cxnSp>
          <p:nvCxnSpPr>
            <p:cNvPr id="270" name="Google Shape;270;p24"/>
            <p:cNvCxnSpPr>
              <a:stCxn id="241" idx="3"/>
              <a:endCxn id="249" idx="2"/>
            </p:cNvCxnSpPr>
            <p:nvPr/>
          </p:nvCxnSpPr>
          <p:spPr>
            <a:xfrm flipH="1" rot="10800000">
              <a:off x="1702500" y="2056200"/>
              <a:ext cx="1178700" cy="990600"/>
            </a:xfrm>
            <a:prstGeom prst="straightConnector1">
              <a:avLst/>
            </a:prstGeom>
            <a:noFill/>
            <a:ln cap="flat" cmpd="sng" w="28575">
              <a:solidFill>
                <a:schemeClr val="dk2"/>
              </a:solidFill>
              <a:prstDash val="solid"/>
              <a:round/>
              <a:headEnd len="med" w="med" type="none"/>
              <a:tailEnd len="med" w="med" type="triangle"/>
            </a:ln>
          </p:spPr>
        </p:cxnSp>
        <p:cxnSp>
          <p:nvCxnSpPr>
            <p:cNvPr id="271" name="Google Shape;271;p24"/>
            <p:cNvCxnSpPr>
              <a:stCxn id="243" idx="3"/>
              <a:endCxn id="249" idx="2"/>
            </p:cNvCxnSpPr>
            <p:nvPr/>
          </p:nvCxnSpPr>
          <p:spPr>
            <a:xfrm flipH="1" rot="10800000">
              <a:off x="1702500" y="2056200"/>
              <a:ext cx="1178700" cy="1757400"/>
            </a:xfrm>
            <a:prstGeom prst="straightConnector1">
              <a:avLst/>
            </a:prstGeom>
            <a:noFill/>
            <a:ln cap="flat" cmpd="sng" w="9525">
              <a:solidFill>
                <a:schemeClr val="dk2"/>
              </a:solidFill>
              <a:prstDash val="solid"/>
              <a:round/>
              <a:headEnd len="med" w="med" type="none"/>
              <a:tailEnd len="med" w="med" type="triangle"/>
            </a:ln>
          </p:spPr>
        </p:cxnSp>
        <p:cxnSp>
          <p:nvCxnSpPr>
            <p:cNvPr id="272" name="Google Shape;272;p24"/>
            <p:cNvCxnSpPr>
              <a:stCxn id="247" idx="3"/>
              <a:endCxn id="249" idx="2"/>
            </p:cNvCxnSpPr>
            <p:nvPr/>
          </p:nvCxnSpPr>
          <p:spPr>
            <a:xfrm flipH="1" rot="10800000">
              <a:off x="1702500" y="2056325"/>
              <a:ext cx="1178700" cy="2309700"/>
            </a:xfrm>
            <a:prstGeom prst="straightConnector1">
              <a:avLst/>
            </a:prstGeom>
            <a:noFill/>
            <a:ln cap="flat" cmpd="sng" w="9525">
              <a:solidFill>
                <a:schemeClr val="dk2"/>
              </a:solidFill>
              <a:prstDash val="solid"/>
              <a:round/>
              <a:headEnd len="med" w="med" type="none"/>
              <a:tailEnd len="med" w="med" type="triangle"/>
            </a:ln>
          </p:spPr>
        </p:cxnSp>
        <p:cxnSp>
          <p:nvCxnSpPr>
            <p:cNvPr id="273" name="Google Shape;273;p24"/>
            <p:cNvCxnSpPr>
              <a:stCxn id="245" idx="3"/>
              <a:endCxn id="249" idx="2"/>
            </p:cNvCxnSpPr>
            <p:nvPr/>
          </p:nvCxnSpPr>
          <p:spPr>
            <a:xfrm flipH="1" rot="10800000">
              <a:off x="1702500" y="2056325"/>
              <a:ext cx="1178700" cy="2881200"/>
            </a:xfrm>
            <a:prstGeom prst="straightConnector1">
              <a:avLst/>
            </a:prstGeom>
            <a:noFill/>
            <a:ln cap="flat" cmpd="sng" w="9525">
              <a:solidFill>
                <a:schemeClr val="dk2"/>
              </a:solidFill>
              <a:prstDash val="solid"/>
              <a:round/>
              <a:headEnd len="med" w="med" type="none"/>
              <a:tailEnd len="med" w="med" type="triangle"/>
            </a:ln>
          </p:spPr>
        </p:cxnSp>
      </p:grpSp>
      <p:sp>
        <p:nvSpPr>
          <p:cNvPr id="274" name="Google Shape;274;p24"/>
          <p:cNvSpPr/>
          <p:nvPr/>
        </p:nvSpPr>
        <p:spPr>
          <a:xfrm>
            <a:off x="5141125" y="1273975"/>
            <a:ext cx="1157400" cy="4764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4s LSTM</a:t>
            </a:r>
            <a:endParaRPr/>
          </a:p>
        </p:txBody>
      </p:sp>
      <p:sp>
        <p:nvSpPr>
          <p:cNvPr id="275" name="Google Shape;275;p24"/>
          <p:cNvSpPr/>
          <p:nvPr/>
        </p:nvSpPr>
        <p:spPr>
          <a:xfrm>
            <a:off x="5145850" y="1833575"/>
            <a:ext cx="1157400" cy="4764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8s LSTM</a:t>
            </a:r>
            <a:endParaRPr/>
          </a:p>
        </p:txBody>
      </p:sp>
      <p:sp>
        <p:nvSpPr>
          <p:cNvPr id="276" name="Google Shape;276;p24"/>
          <p:cNvSpPr/>
          <p:nvPr/>
        </p:nvSpPr>
        <p:spPr>
          <a:xfrm>
            <a:off x="5145850" y="2379563"/>
            <a:ext cx="1157400" cy="4764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12s LSTM</a:t>
            </a:r>
            <a:endParaRPr/>
          </a:p>
        </p:txBody>
      </p:sp>
      <p:sp>
        <p:nvSpPr>
          <p:cNvPr id="277" name="Google Shape;277;p24"/>
          <p:cNvSpPr/>
          <p:nvPr/>
        </p:nvSpPr>
        <p:spPr>
          <a:xfrm>
            <a:off x="5141125" y="2932350"/>
            <a:ext cx="1157400" cy="4764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16s LSTM</a:t>
            </a:r>
            <a:endParaRPr/>
          </a:p>
        </p:txBody>
      </p:sp>
      <p:sp>
        <p:nvSpPr>
          <p:cNvPr id="278" name="Google Shape;278;p24"/>
          <p:cNvSpPr/>
          <p:nvPr/>
        </p:nvSpPr>
        <p:spPr>
          <a:xfrm>
            <a:off x="5141125" y="3480625"/>
            <a:ext cx="1157400" cy="4764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20s LSTM</a:t>
            </a:r>
            <a:endParaRPr/>
          </a:p>
        </p:txBody>
      </p:sp>
      <p:sp>
        <p:nvSpPr>
          <p:cNvPr id="279" name="Google Shape;279;p24"/>
          <p:cNvSpPr/>
          <p:nvPr/>
        </p:nvSpPr>
        <p:spPr>
          <a:xfrm>
            <a:off x="5145850" y="4037900"/>
            <a:ext cx="1157400" cy="4764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24s LSTM</a:t>
            </a:r>
            <a:endParaRPr/>
          </a:p>
        </p:txBody>
      </p:sp>
      <p:sp>
        <p:nvSpPr>
          <p:cNvPr id="280" name="Google Shape;280;p24"/>
          <p:cNvSpPr/>
          <p:nvPr/>
        </p:nvSpPr>
        <p:spPr>
          <a:xfrm>
            <a:off x="5141125" y="4590675"/>
            <a:ext cx="1157400" cy="476400"/>
          </a:xfrm>
          <a:prstGeom prst="rect">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28s LSTM</a:t>
            </a:r>
            <a:endParaRPr/>
          </a:p>
        </p:txBody>
      </p:sp>
      <p:sp>
        <p:nvSpPr>
          <p:cNvPr id="281" name="Google Shape;281;p24"/>
          <p:cNvSpPr/>
          <p:nvPr/>
        </p:nvSpPr>
        <p:spPr>
          <a:xfrm>
            <a:off x="3369475" y="3893350"/>
            <a:ext cx="857400" cy="4764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a:t>
            </a:r>
            <a:r>
              <a:rPr baseline="-25000" lang="en"/>
              <a:t>j_2</a:t>
            </a:r>
            <a:endParaRPr baseline="-25000"/>
          </a:p>
        </p:txBody>
      </p:sp>
      <p:sp>
        <p:nvSpPr>
          <p:cNvPr id="282" name="Google Shape;282;p24"/>
          <p:cNvSpPr/>
          <p:nvPr/>
        </p:nvSpPr>
        <p:spPr>
          <a:xfrm>
            <a:off x="2452700" y="3893350"/>
            <a:ext cx="785700" cy="4764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a:t>
            </a:r>
            <a:r>
              <a:rPr baseline="-25000" lang="en"/>
              <a:t>j_1</a:t>
            </a:r>
            <a:endParaRPr baseline="-25000"/>
          </a:p>
        </p:txBody>
      </p:sp>
      <p:sp>
        <p:nvSpPr>
          <p:cNvPr id="283" name="Google Shape;283;p24"/>
          <p:cNvSpPr/>
          <p:nvPr/>
        </p:nvSpPr>
        <p:spPr>
          <a:xfrm>
            <a:off x="2457175" y="4438100"/>
            <a:ext cx="1774200" cy="4764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a:t>
            </a:r>
            <a:r>
              <a:rPr baseline="-25000" lang="en"/>
              <a:t>j</a:t>
            </a:r>
            <a:endParaRPr baseline="-25000"/>
          </a:p>
        </p:txBody>
      </p:sp>
      <p:pic>
        <p:nvPicPr>
          <p:cNvPr id="284" name="Google Shape;284;p24"/>
          <p:cNvPicPr preferRelativeResize="0"/>
          <p:nvPr/>
        </p:nvPicPr>
        <p:blipFill>
          <a:blip r:embed="rId3">
            <a:alphaModFix/>
          </a:blip>
          <a:stretch>
            <a:fillRect/>
          </a:stretch>
        </p:blipFill>
        <p:spPr>
          <a:xfrm>
            <a:off x="6303250" y="709621"/>
            <a:ext cx="1774200" cy="57135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 of Event Proposal Module</a:t>
            </a:r>
            <a:endParaRPr/>
          </a:p>
        </p:txBody>
      </p:sp>
      <p:sp>
        <p:nvSpPr>
          <p:cNvPr id="290" name="Google Shape;290;p25"/>
          <p:cNvSpPr txBox="1"/>
          <p:nvPr>
            <p:ph idx="1" type="body"/>
          </p:nvPr>
        </p:nvSpPr>
        <p:spPr>
          <a:xfrm>
            <a:off x="311700" y="1152475"/>
            <a:ext cx="8520600" cy="1478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score predicts the possibility of proposal to contain an event and is minimized with BCE Loss with ground truth binary value 0 or 1</a:t>
            </a:r>
            <a:endParaRPr/>
          </a:p>
          <a:p>
            <a:pPr indent="-342900" lvl="0" marL="457200" rtl="0" algn="l">
              <a:spcBef>
                <a:spcPts val="0"/>
              </a:spcBef>
              <a:spcAft>
                <a:spcPts val="0"/>
              </a:spcAft>
              <a:buSzPts val="1800"/>
              <a:buChar char="-"/>
            </a:pPr>
            <a:r>
              <a:rPr lang="en"/>
              <a:t>start, end for each proposal is minimized with Mean Square Error loss across each proposal</a:t>
            </a:r>
            <a:endParaRPr/>
          </a:p>
        </p:txBody>
      </p:sp>
      <p:pic>
        <p:nvPicPr>
          <p:cNvPr id="291" name="Google Shape;291;p25"/>
          <p:cNvPicPr preferRelativeResize="0"/>
          <p:nvPr/>
        </p:nvPicPr>
        <p:blipFill>
          <a:blip r:embed="rId3">
            <a:alphaModFix/>
          </a:blip>
          <a:stretch>
            <a:fillRect/>
          </a:stretch>
        </p:blipFill>
        <p:spPr>
          <a:xfrm>
            <a:off x="824413" y="2867750"/>
            <a:ext cx="7495173" cy="428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26"/>
          <p:cNvSpPr txBox="1"/>
          <p:nvPr>
            <p:ph type="title"/>
          </p:nvPr>
        </p:nvSpPr>
        <p:spPr>
          <a:xfrm>
            <a:off x="311700" y="663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 of Encoding Proposal Module</a:t>
            </a:r>
            <a:endParaRPr/>
          </a:p>
        </p:txBody>
      </p:sp>
      <p:sp>
        <p:nvSpPr>
          <p:cNvPr id="297" name="Google Shape;297;p26"/>
          <p:cNvSpPr txBox="1"/>
          <p:nvPr>
            <p:ph idx="1" type="body"/>
          </p:nvPr>
        </p:nvSpPr>
        <p:spPr>
          <a:xfrm>
            <a:off x="311700" y="639013"/>
            <a:ext cx="8689500" cy="109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Encoding proposal module tries to encode proposal containing event.</a:t>
            </a:r>
            <a:endParaRPr/>
          </a:p>
          <a:p>
            <a:pPr indent="0" lvl="0" marL="0" rtl="0" algn="l">
              <a:spcBef>
                <a:spcPts val="1600"/>
              </a:spcBef>
              <a:spcAft>
                <a:spcPts val="1600"/>
              </a:spcAft>
              <a:buNone/>
            </a:pPr>
            <a:r>
              <a:rPr lang="en"/>
              <a:t>Objective to learn the attention weights to be equals to binary proposal mask for valid proposal</a:t>
            </a:r>
            <a:endParaRPr/>
          </a:p>
        </p:txBody>
      </p:sp>
      <p:graphicFrame>
        <p:nvGraphicFramePr>
          <p:cNvPr id="298" name="Google Shape;298;p26"/>
          <p:cNvGraphicFramePr/>
          <p:nvPr/>
        </p:nvGraphicFramePr>
        <p:xfrm>
          <a:off x="1774000" y="3411125"/>
          <a:ext cx="3000000" cy="3000000"/>
        </p:xfrm>
        <a:graphic>
          <a:graphicData uri="http://schemas.openxmlformats.org/drawingml/2006/table">
            <a:tbl>
              <a:tblPr>
                <a:noFill/>
                <a:tableStyleId>{5EACA405-441E-44C0-A97A-556184AE2FC9}</a:tableStyleId>
              </a:tblPr>
              <a:tblGrid>
                <a:gridCol w="699500"/>
                <a:gridCol w="699500"/>
                <a:gridCol w="699500"/>
                <a:gridCol w="699500"/>
              </a:tblGrid>
              <a:tr h="366125">
                <a:tc>
                  <a:txBody>
                    <a:bodyPr/>
                    <a:lstStyle/>
                    <a:p>
                      <a:pPr indent="0" lvl="0" marL="0" rtl="0" algn="ctr">
                        <a:spcBef>
                          <a:spcPts val="0"/>
                        </a:spcBef>
                        <a:spcAft>
                          <a:spcPts val="0"/>
                        </a:spcAft>
                        <a:buNone/>
                      </a:pPr>
                      <a:r>
                        <a:rPr lang="en"/>
                        <a:t>0.1</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0.6</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0.6</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0.2</a:t>
                      </a:r>
                      <a:endParaRPr/>
                    </a:p>
                  </a:txBody>
                  <a:tcPr marT="91425" marB="91425" marR="91425" marL="91425" anchor="ctr">
                    <a:lnR cap="flat" cmpd="sng" w="9525">
                      <a:solidFill>
                        <a:srgbClr val="F4CCCC"/>
                      </a:solidFill>
                      <a:prstDash val="solid"/>
                      <a:round/>
                      <a:headEnd len="sm" w="sm" type="none"/>
                      <a:tailEnd len="sm" w="sm" type="none"/>
                    </a:lnR>
                    <a:solidFill>
                      <a:srgbClr val="F4CCCC"/>
                    </a:solidFill>
                  </a:tcPr>
                </a:tc>
              </a:tr>
              <a:tr h="366125">
                <a:tc>
                  <a:txBody>
                    <a:bodyPr/>
                    <a:lstStyle/>
                    <a:p>
                      <a:pPr indent="0" lvl="0" marL="0" rtl="0" algn="ctr">
                        <a:spcBef>
                          <a:spcPts val="0"/>
                        </a:spcBef>
                        <a:spcAft>
                          <a:spcPts val="0"/>
                        </a:spcAft>
                        <a:buNone/>
                      </a:pPr>
                      <a:r>
                        <a:rPr lang="en"/>
                        <a:t>0.6</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0.6</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0.2</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0.3</a:t>
                      </a:r>
                      <a:endParaRPr/>
                    </a:p>
                  </a:txBody>
                  <a:tcPr marT="91425" marB="91425" marR="91425" marL="91425" anchor="ctr">
                    <a:solidFill>
                      <a:srgbClr val="F4CCCC"/>
                    </a:solidFill>
                  </a:tcPr>
                </a:tc>
              </a:tr>
              <a:tr h="366125">
                <a:tc>
                  <a:txBody>
                    <a:bodyPr/>
                    <a:lstStyle/>
                    <a:p>
                      <a:pPr indent="0" lvl="0" marL="0" rtl="0" algn="ctr">
                        <a:spcBef>
                          <a:spcPts val="0"/>
                        </a:spcBef>
                        <a:spcAft>
                          <a:spcPts val="0"/>
                        </a:spcAft>
                        <a:buNone/>
                      </a:pPr>
                      <a:r>
                        <a:rPr lang="en"/>
                        <a:t>0.1</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0.1</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0.1</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0.1</a:t>
                      </a:r>
                      <a:endParaRPr/>
                    </a:p>
                  </a:txBody>
                  <a:tcPr marT="91425" marB="91425" marR="91425" marL="91425" anchor="ctr">
                    <a:solidFill>
                      <a:srgbClr val="F4CCCC"/>
                    </a:solidFill>
                  </a:tcPr>
                </a:tc>
              </a:tr>
              <a:tr h="366125">
                <a:tc>
                  <a:txBody>
                    <a:bodyPr/>
                    <a:lstStyle/>
                    <a:p>
                      <a:pPr indent="0" lvl="0" marL="0" rtl="0" algn="ctr">
                        <a:spcBef>
                          <a:spcPts val="0"/>
                        </a:spcBef>
                        <a:spcAft>
                          <a:spcPts val="0"/>
                        </a:spcAft>
                        <a:buNone/>
                      </a:pPr>
                      <a:r>
                        <a:rPr lang="en"/>
                        <a:t>0.2</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0.2</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0.2</a:t>
                      </a:r>
                      <a:endParaRPr/>
                    </a:p>
                  </a:txBody>
                  <a:tcPr marT="91425" marB="91425" marR="91425" marL="91425" anchor="ctr">
                    <a:solidFill>
                      <a:srgbClr val="F4CCCC"/>
                    </a:solidFill>
                  </a:tcPr>
                </a:tc>
                <a:tc>
                  <a:txBody>
                    <a:bodyPr/>
                    <a:lstStyle/>
                    <a:p>
                      <a:pPr indent="0" lvl="0" marL="0" rtl="0" algn="ctr">
                        <a:spcBef>
                          <a:spcPts val="0"/>
                        </a:spcBef>
                        <a:spcAft>
                          <a:spcPts val="0"/>
                        </a:spcAft>
                        <a:buNone/>
                      </a:pPr>
                      <a:r>
                        <a:rPr lang="en"/>
                        <a:t>0.2</a:t>
                      </a:r>
                      <a:endParaRPr/>
                    </a:p>
                  </a:txBody>
                  <a:tcPr marT="91425" marB="91425" marR="91425" marL="91425" anchor="ctr">
                    <a:solidFill>
                      <a:srgbClr val="F4CCCC"/>
                    </a:solidFill>
                  </a:tcPr>
                </a:tc>
              </a:tr>
            </a:tbl>
          </a:graphicData>
        </a:graphic>
      </p:graphicFrame>
      <p:graphicFrame>
        <p:nvGraphicFramePr>
          <p:cNvPr id="299" name="Google Shape;299;p26"/>
          <p:cNvGraphicFramePr/>
          <p:nvPr/>
        </p:nvGraphicFramePr>
        <p:xfrm>
          <a:off x="4964925" y="3404125"/>
          <a:ext cx="3000000" cy="3000000"/>
        </p:xfrm>
        <a:graphic>
          <a:graphicData uri="http://schemas.openxmlformats.org/drawingml/2006/table">
            <a:tbl>
              <a:tblPr>
                <a:noFill/>
                <a:tableStyleId>{5EACA405-441E-44C0-A97A-556184AE2FC9}</a:tableStyleId>
              </a:tblPr>
              <a:tblGrid>
                <a:gridCol w="834925"/>
                <a:gridCol w="834925"/>
                <a:gridCol w="834925"/>
                <a:gridCol w="834925"/>
              </a:tblGrid>
              <a:tr h="367950">
                <a:tc>
                  <a:txBody>
                    <a:bodyPr/>
                    <a:lstStyle/>
                    <a:p>
                      <a:pPr indent="0" lvl="0" marL="0" rtl="0" algn="ctr">
                        <a:spcBef>
                          <a:spcPts val="0"/>
                        </a:spcBef>
                        <a:spcAft>
                          <a:spcPts val="0"/>
                        </a:spcAft>
                        <a:buNone/>
                      </a:pPr>
                      <a:r>
                        <a:rPr lang="en"/>
                        <a:t>0</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1</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1</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0</a:t>
                      </a:r>
                      <a:endParaRPr/>
                    </a:p>
                  </a:txBody>
                  <a:tcPr marT="91425" marB="91425" marR="91425" marL="91425" anchor="ctr">
                    <a:solidFill>
                      <a:srgbClr val="C9DAF8"/>
                    </a:solidFill>
                  </a:tcPr>
                </a:tc>
              </a:tr>
              <a:tr h="367950">
                <a:tc>
                  <a:txBody>
                    <a:bodyPr/>
                    <a:lstStyle/>
                    <a:p>
                      <a:pPr indent="0" lvl="0" marL="0" rtl="0" algn="ctr">
                        <a:spcBef>
                          <a:spcPts val="0"/>
                        </a:spcBef>
                        <a:spcAft>
                          <a:spcPts val="0"/>
                        </a:spcAft>
                        <a:buNone/>
                      </a:pPr>
                      <a:r>
                        <a:rPr lang="en"/>
                        <a:t>1</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1</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1</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0</a:t>
                      </a:r>
                      <a:endParaRPr/>
                    </a:p>
                  </a:txBody>
                  <a:tcPr marT="91425" marB="91425" marR="91425" marL="91425" anchor="ctr">
                    <a:solidFill>
                      <a:srgbClr val="C9DAF8"/>
                    </a:solidFill>
                  </a:tcPr>
                </a:tc>
              </a:tr>
              <a:tr h="367950">
                <a:tc>
                  <a:txBody>
                    <a:bodyPr/>
                    <a:lstStyle/>
                    <a:p>
                      <a:pPr indent="0" lvl="0" marL="0" rtl="0" algn="ctr">
                        <a:spcBef>
                          <a:spcPts val="0"/>
                        </a:spcBef>
                        <a:spcAft>
                          <a:spcPts val="0"/>
                        </a:spcAft>
                        <a:buNone/>
                      </a:pPr>
                      <a:r>
                        <a:rPr lang="en"/>
                        <a:t>0</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0</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0</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0</a:t>
                      </a:r>
                      <a:endParaRPr/>
                    </a:p>
                  </a:txBody>
                  <a:tcPr marT="91425" marB="91425" marR="91425" marL="91425" anchor="ctr">
                    <a:solidFill>
                      <a:srgbClr val="C9DAF8"/>
                    </a:solidFill>
                  </a:tcPr>
                </a:tc>
              </a:tr>
              <a:tr h="367950">
                <a:tc>
                  <a:txBody>
                    <a:bodyPr/>
                    <a:lstStyle/>
                    <a:p>
                      <a:pPr indent="0" lvl="0" marL="0" rtl="0" algn="ctr">
                        <a:spcBef>
                          <a:spcPts val="0"/>
                        </a:spcBef>
                        <a:spcAft>
                          <a:spcPts val="0"/>
                        </a:spcAft>
                        <a:buNone/>
                      </a:pPr>
                      <a:r>
                        <a:rPr lang="en"/>
                        <a:t>0</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0</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0</a:t>
                      </a:r>
                      <a:endParaRPr/>
                    </a:p>
                  </a:txBody>
                  <a:tcPr marT="91425" marB="91425" marR="91425" marL="91425" anchor="ctr">
                    <a:solidFill>
                      <a:srgbClr val="C9DAF8"/>
                    </a:solidFill>
                  </a:tcPr>
                </a:tc>
                <a:tc>
                  <a:txBody>
                    <a:bodyPr/>
                    <a:lstStyle/>
                    <a:p>
                      <a:pPr indent="0" lvl="0" marL="0" rtl="0" algn="ctr">
                        <a:spcBef>
                          <a:spcPts val="0"/>
                        </a:spcBef>
                        <a:spcAft>
                          <a:spcPts val="0"/>
                        </a:spcAft>
                        <a:buNone/>
                      </a:pPr>
                      <a:r>
                        <a:rPr lang="en"/>
                        <a:t>0</a:t>
                      </a:r>
                      <a:endParaRPr/>
                    </a:p>
                  </a:txBody>
                  <a:tcPr marT="91425" marB="91425" marR="91425" marL="91425" anchor="ctr">
                    <a:solidFill>
                      <a:srgbClr val="C9DAF8"/>
                    </a:solidFill>
                  </a:tcPr>
                </a:tc>
              </a:tr>
            </a:tbl>
          </a:graphicData>
        </a:graphic>
      </p:graphicFrame>
      <p:cxnSp>
        <p:nvCxnSpPr>
          <p:cNvPr id="300" name="Google Shape;300;p26"/>
          <p:cNvCxnSpPr/>
          <p:nvPr/>
        </p:nvCxnSpPr>
        <p:spPr>
          <a:xfrm>
            <a:off x="1535900" y="3524250"/>
            <a:ext cx="6900" cy="1547700"/>
          </a:xfrm>
          <a:prstGeom prst="straightConnector1">
            <a:avLst/>
          </a:prstGeom>
          <a:noFill/>
          <a:ln cap="flat" cmpd="sng" w="28575">
            <a:solidFill>
              <a:schemeClr val="dk2"/>
            </a:solidFill>
            <a:prstDash val="solid"/>
            <a:round/>
            <a:headEnd len="med" w="med" type="none"/>
            <a:tailEnd len="med" w="med" type="triangle"/>
          </a:ln>
        </p:spPr>
      </p:cxnSp>
      <p:sp>
        <p:nvSpPr>
          <p:cNvPr id="301" name="Google Shape;301;p26"/>
          <p:cNvSpPr txBox="1"/>
          <p:nvPr/>
        </p:nvSpPr>
        <p:spPr>
          <a:xfrm>
            <a:off x="1119150" y="3366325"/>
            <a:ext cx="204600" cy="164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Roboto"/>
                <a:ea typeface="Roboto"/>
                <a:cs typeface="Roboto"/>
                <a:sym typeface="Roboto"/>
              </a:rPr>
              <a:t>Proposals</a:t>
            </a:r>
            <a:endParaRPr sz="1000">
              <a:latin typeface="Roboto"/>
              <a:ea typeface="Roboto"/>
              <a:cs typeface="Roboto"/>
              <a:sym typeface="Roboto"/>
            </a:endParaRPr>
          </a:p>
        </p:txBody>
      </p:sp>
      <p:cxnSp>
        <p:nvCxnSpPr>
          <p:cNvPr id="302" name="Google Shape;302;p26"/>
          <p:cNvCxnSpPr/>
          <p:nvPr/>
        </p:nvCxnSpPr>
        <p:spPr>
          <a:xfrm flipH="1" rot="10800000">
            <a:off x="1697825" y="3245550"/>
            <a:ext cx="3036300" cy="12000"/>
          </a:xfrm>
          <a:prstGeom prst="straightConnector1">
            <a:avLst/>
          </a:prstGeom>
          <a:noFill/>
          <a:ln cap="flat" cmpd="sng" w="28575">
            <a:solidFill>
              <a:schemeClr val="dk2"/>
            </a:solidFill>
            <a:prstDash val="solid"/>
            <a:round/>
            <a:headEnd len="med" w="med" type="none"/>
            <a:tailEnd len="med" w="med" type="triangle"/>
          </a:ln>
        </p:spPr>
      </p:cxnSp>
      <p:sp>
        <p:nvSpPr>
          <p:cNvPr id="303" name="Google Shape;303;p26"/>
          <p:cNvSpPr txBox="1"/>
          <p:nvPr/>
        </p:nvSpPr>
        <p:spPr>
          <a:xfrm>
            <a:off x="1393025" y="2800350"/>
            <a:ext cx="3095700" cy="30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Size of recent {R_k} used {30, 50}</a:t>
            </a:r>
            <a:endParaRPr/>
          </a:p>
        </p:txBody>
      </p:sp>
      <p:sp>
        <p:nvSpPr>
          <p:cNvPr id="304" name="Google Shape;304;p26"/>
          <p:cNvSpPr txBox="1"/>
          <p:nvPr/>
        </p:nvSpPr>
        <p:spPr>
          <a:xfrm>
            <a:off x="4991675" y="2933625"/>
            <a:ext cx="3286200" cy="30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Ground Truth Proposal Binary Mask</a:t>
            </a:r>
            <a:endParaRPr/>
          </a:p>
        </p:txBody>
      </p:sp>
      <p:pic>
        <p:nvPicPr>
          <p:cNvPr id="305" name="Google Shape;305;p26"/>
          <p:cNvPicPr preferRelativeResize="0"/>
          <p:nvPr/>
        </p:nvPicPr>
        <p:blipFill>
          <a:blip r:embed="rId3">
            <a:alphaModFix/>
          </a:blip>
          <a:stretch>
            <a:fillRect/>
          </a:stretch>
        </p:blipFill>
        <p:spPr>
          <a:xfrm>
            <a:off x="3205703" y="1921675"/>
            <a:ext cx="2732598" cy="572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 of Model</a:t>
            </a:r>
            <a:endParaRPr/>
          </a:p>
        </p:txBody>
      </p:sp>
      <p:sp>
        <p:nvSpPr>
          <p:cNvPr id="311" name="Google Shape;311;p27"/>
          <p:cNvSpPr txBox="1"/>
          <p:nvPr>
            <p:ph idx="1" type="body"/>
          </p:nvPr>
        </p:nvSpPr>
        <p:spPr>
          <a:xfrm>
            <a:off x="311700" y="1152475"/>
            <a:ext cx="8520600" cy="77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Vocab module uses the encoding of each proposal,concatenates it with word sequence to train the LSTM to decode the captions for each proposal</a:t>
            </a:r>
            <a:endParaRPr/>
          </a:p>
          <a:p>
            <a:pPr indent="0" lvl="0" marL="0" rtl="0" algn="l">
              <a:spcBef>
                <a:spcPts val="1600"/>
              </a:spcBef>
              <a:spcAft>
                <a:spcPts val="1600"/>
              </a:spcAft>
              <a:buNone/>
            </a:pPr>
            <a:r>
              <a:rPr lang="en"/>
              <a:t>Does we train the network in an end-to-end fashion to reduce the Proposal, Encoding and Captioning loss.</a:t>
            </a:r>
            <a:endParaRPr/>
          </a:p>
        </p:txBody>
      </p:sp>
      <p:pic>
        <p:nvPicPr>
          <p:cNvPr id="312" name="Google Shape;312;p27"/>
          <p:cNvPicPr preferRelativeResize="0"/>
          <p:nvPr/>
        </p:nvPicPr>
        <p:blipFill>
          <a:blip r:embed="rId3">
            <a:alphaModFix/>
          </a:blip>
          <a:stretch>
            <a:fillRect/>
          </a:stretch>
        </p:blipFill>
        <p:spPr>
          <a:xfrm>
            <a:off x="7410450" y="1452625"/>
            <a:ext cx="1200150" cy="400050"/>
          </a:xfrm>
          <a:prstGeom prst="rect">
            <a:avLst/>
          </a:prstGeom>
          <a:noFill/>
          <a:ln>
            <a:noFill/>
          </a:ln>
        </p:spPr>
      </p:pic>
      <p:pic>
        <p:nvPicPr>
          <p:cNvPr id="313" name="Google Shape;313;p27"/>
          <p:cNvPicPr preferRelativeResize="0"/>
          <p:nvPr/>
        </p:nvPicPr>
        <p:blipFill>
          <a:blip r:embed="rId4">
            <a:alphaModFix/>
          </a:blip>
          <a:stretch>
            <a:fillRect/>
          </a:stretch>
        </p:blipFill>
        <p:spPr>
          <a:xfrm>
            <a:off x="2578750" y="3233500"/>
            <a:ext cx="3986500" cy="647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Experimental Setup</a:t>
            </a:r>
            <a:endParaRPr/>
          </a:p>
        </p:txBody>
      </p:sp>
      <p:sp>
        <p:nvSpPr>
          <p:cNvPr id="319" name="Google Shape;319;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Features Used: </a:t>
            </a:r>
            <a:endParaRPr b="1"/>
          </a:p>
          <a:p>
            <a:pPr indent="-317500" lvl="4" marL="2286000" rtl="0" algn="l">
              <a:spcBef>
                <a:spcPts val="0"/>
              </a:spcBef>
              <a:spcAft>
                <a:spcPts val="0"/>
              </a:spcAft>
              <a:buSzPts val="1400"/>
              <a:buChar char="○"/>
            </a:pPr>
            <a:r>
              <a:rPr lang="en"/>
              <a:t>1-D </a:t>
            </a:r>
            <a:r>
              <a:rPr lang="en"/>
              <a:t>appearance</a:t>
            </a:r>
            <a:r>
              <a:rPr lang="en"/>
              <a:t> feature for 1024 dimension</a:t>
            </a:r>
            <a:endParaRPr/>
          </a:p>
          <a:p>
            <a:pPr indent="-317500" lvl="4" marL="2286000" rtl="0" algn="l">
              <a:spcBef>
                <a:spcPts val="0"/>
              </a:spcBef>
              <a:spcAft>
                <a:spcPts val="0"/>
              </a:spcAft>
              <a:buSzPts val="1400"/>
              <a:buChar char="○"/>
            </a:pPr>
            <a:r>
              <a:rPr lang="en"/>
              <a:t>Optical Flow from BN-Inception of 2048 dimension.</a:t>
            </a:r>
            <a:endParaRPr/>
          </a:p>
          <a:p>
            <a:pPr indent="-342900" lvl="0" marL="457200" rtl="0" algn="l">
              <a:spcBef>
                <a:spcPts val="0"/>
              </a:spcBef>
              <a:spcAft>
                <a:spcPts val="0"/>
              </a:spcAft>
              <a:buSzPts val="1800"/>
              <a:buChar char="●"/>
            </a:pPr>
            <a:r>
              <a:rPr b="1" lang="en"/>
              <a:t>Adam Optimizer: </a:t>
            </a:r>
            <a:endParaRPr b="1"/>
          </a:p>
          <a:p>
            <a:pPr indent="-317500" lvl="4" marL="2286000" rtl="0" algn="l">
              <a:spcBef>
                <a:spcPts val="0"/>
              </a:spcBef>
              <a:spcAft>
                <a:spcPts val="0"/>
              </a:spcAft>
              <a:buSzPts val="1400"/>
              <a:buChar char="○"/>
            </a:pPr>
            <a:r>
              <a:rPr lang="en"/>
              <a:t>L</a:t>
            </a:r>
            <a:r>
              <a:rPr lang="en" sz="1400"/>
              <a:t>earning rate 1e-4 for event proposal </a:t>
            </a:r>
            <a:endParaRPr/>
          </a:p>
          <a:p>
            <a:pPr indent="-317500" lvl="4" marL="2286000" rtl="0" algn="l">
              <a:spcBef>
                <a:spcPts val="0"/>
              </a:spcBef>
              <a:spcAft>
                <a:spcPts val="0"/>
              </a:spcAft>
              <a:buSzPts val="1400"/>
              <a:buChar char="○"/>
            </a:pPr>
            <a:r>
              <a:rPr lang="en"/>
              <a:t>Learning rate 1e-2 for event captioning </a:t>
            </a:r>
            <a:endParaRPr/>
          </a:p>
          <a:p>
            <a:pPr indent="-342900" lvl="0" marL="457200" rtl="0" algn="l">
              <a:spcBef>
                <a:spcPts val="0"/>
              </a:spcBef>
              <a:spcAft>
                <a:spcPts val="0"/>
              </a:spcAft>
              <a:buSzPts val="1800"/>
              <a:buChar char="●"/>
            </a:pPr>
            <a:r>
              <a:rPr b="1" lang="en"/>
              <a:t>Training Time and Epochs</a:t>
            </a:r>
            <a:endParaRPr b="1"/>
          </a:p>
          <a:p>
            <a:pPr indent="-317500" lvl="4" marL="2286000" rtl="0" algn="l">
              <a:spcBef>
                <a:spcPts val="0"/>
              </a:spcBef>
              <a:spcAft>
                <a:spcPts val="0"/>
              </a:spcAft>
              <a:buSzPts val="1400"/>
              <a:buChar char="○"/>
            </a:pPr>
            <a:r>
              <a:rPr lang="en"/>
              <a:t>Trained for 100 epochs to get the final results</a:t>
            </a:r>
            <a:endParaRPr/>
          </a:p>
          <a:p>
            <a:pPr indent="-317500" lvl="4" marL="2286000" rtl="0" algn="l">
              <a:spcBef>
                <a:spcPts val="0"/>
              </a:spcBef>
              <a:spcAft>
                <a:spcPts val="0"/>
              </a:spcAft>
              <a:buSzPts val="1400"/>
              <a:buChar char="○"/>
            </a:pPr>
            <a:r>
              <a:rPr lang="en"/>
              <a:t>Around 8 hours training time(5 mins per epoch)</a:t>
            </a:r>
            <a:endParaRPr/>
          </a:p>
          <a:p>
            <a:pPr indent="0" lvl="0" marL="45720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Google Shape;324;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Experimental Setup</a:t>
            </a:r>
            <a:endParaRPr/>
          </a:p>
        </p:txBody>
      </p:sp>
      <p:sp>
        <p:nvSpPr>
          <p:cNvPr id="325" name="Google Shape;325;p29"/>
          <p:cNvSpPr txBox="1"/>
          <p:nvPr>
            <p:ph idx="1" type="body"/>
          </p:nvPr>
        </p:nvSpPr>
        <p:spPr>
          <a:xfrm>
            <a:off x="311700" y="1152475"/>
            <a:ext cx="8520600" cy="1836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Max Proposals per Video</a:t>
            </a:r>
            <a:r>
              <a:rPr b="1" lang="en"/>
              <a:t>: </a:t>
            </a:r>
            <a:endParaRPr b="1"/>
          </a:p>
          <a:p>
            <a:pPr indent="-317500" lvl="4" marL="2286000" rtl="0" algn="l">
              <a:spcBef>
                <a:spcPts val="0"/>
              </a:spcBef>
              <a:spcAft>
                <a:spcPts val="0"/>
              </a:spcAft>
              <a:buSzPts val="1400"/>
              <a:buChar char="○"/>
            </a:pPr>
            <a:r>
              <a:rPr lang="en"/>
              <a:t>27</a:t>
            </a:r>
            <a:endParaRPr/>
          </a:p>
          <a:p>
            <a:pPr indent="-342900" lvl="0" marL="457200" rtl="0" algn="l">
              <a:spcBef>
                <a:spcPts val="0"/>
              </a:spcBef>
              <a:spcAft>
                <a:spcPts val="0"/>
              </a:spcAft>
              <a:buSzPts val="1800"/>
              <a:buChar char="●"/>
            </a:pPr>
            <a:r>
              <a:rPr b="1" lang="en"/>
              <a:t>Recent Divisions used</a:t>
            </a:r>
            <a:r>
              <a:rPr b="1" lang="en"/>
              <a:t>: </a:t>
            </a:r>
            <a:endParaRPr b="1"/>
          </a:p>
          <a:p>
            <a:pPr indent="-317500" lvl="4" marL="2286000" rtl="0" algn="l">
              <a:spcBef>
                <a:spcPts val="0"/>
              </a:spcBef>
              <a:spcAft>
                <a:spcPts val="0"/>
              </a:spcAft>
              <a:buSzPts val="1400"/>
              <a:buChar char="○"/>
            </a:pPr>
            <a:r>
              <a:rPr lang="en"/>
              <a:t>{30, 50}</a:t>
            </a:r>
            <a:endParaRPr/>
          </a:p>
          <a:p>
            <a:pPr indent="-342900" lvl="0" marL="457200" rtl="0" algn="l">
              <a:spcBef>
                <a:spcPts val="0"/>
              </a:spcBef>
              <a:spcAft>
                <a:spcPts val="0"/>
              </a:spcAft>
              <a:buSzPts val="1800"/>
              <a:buChar char="●"/>
            </a:pPr>
            <a:r>
              <a:rPr b="1" lang="en"/>
              <a:t>Spanning past divisions used</a:t>
            </a:r>
            <a:endParaRPr b="1"/>
          </a:p>
          <a:p>
            <a:pPr indent="-317500" lvl="4" marL="2286000" rtl="0" algn="l">
              <a:spcBef>
                <a:spcPts val="0"/>
              </a:spcBef>
              <a:spcAft>
                <a:spcPts val="0"/>
              </a:spcAft>
              <a:buSzPts val="1400"/>
              <a:buChar char="○"/>
            </a:pPr>
            <a:r>
              <a:rPr lang="en"/>
              <a:t>{10, 15, 20}</a:t>
            </a:r>
            <a:endParaRPr/>
          </a:p>
          <a:p>
            <a:pPr indent="0" lvl="0" marL="45720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Evaluation Metric and Final Model Results</a:t>
            </a:r>
            <a:endParaRPr/>
          </a:p>
        </p:txBody>
      </p:sp>
      <p:pic>
        <p:nvPicPr>
          <p:cNvPr id="331" name="Google Shape;331;p30"/>
          <p:cNvPicPr preferRelativeResize="0"/>
          <p:nvPr/>
        </p:nvPicPr>
        <p:blipFill>
          <a:blip r:embed="rId3">
            <a:alphaModFix/>
          </a:blip>
          <a:stretch>
            <a:fillRect/>
          </a:stretch>
        </p:blipFill>
        <p:spPr>
          <a:xfrm>
            <a:off x="6357950" y="2262200"/>
            <a:ext cx="2631274" cy="859275"/>
          </a:xfrm>
          <a:prstGeom prst="rect">
            <a:avLst/>
          </a:prstGeom>
          <a:noFill/>
          <a:ln>
            <a:noFill/>
          </a:ln>
        </p:spPr>
      </p:pic>
      <p:graphicFrame>
        <p:nvGraphicFramePr>
          <p:cNvPr id="332" name="Google Shape;332;p30"/>
          <p:cNvGraphicFramePr/>
          <p:nvPr/>
        </p:nvGraphicFramePr>
        <p:xfrm>
          <a:off x="497675" y="1219500"/>
          <a:ext cx="3000000" cy="3000000"/>
        </p:xfrm>
        <a:graphic>
          <a:graphicData uri="http://schemas.openxmlformats.org/drawingml/2006/table">
            <a:tbl>
              <a:tblPr>
                <a:noFill/>
                <a:tableStyleId>{7EC142E1-25B4-4B4A-A71F-2C6E83800C46}</a:tableStyleId>
              </a:tblPr>
              <a:tblGrid>
                <a:gridCol w="1041525"/>
                <a:gridCol w="872625"/>
                <a:gridCol w="872625"/>
                <a:gridCol w="872625"/>
                <a:gridCol w="872625"/>
                <a:gridCol w="900775"/>
              </a:tblGrid>
              <a:tr h="296550">
                <a:tc>
                  <a:txBody>
                    <a:bodyPr/>
                    <a:lstStyle/>
                    <a:p>
                      <a:pPr indent="0" lvl="0" marL="0" rtl="0" algn="l">
                        <a:spcBef>
                          <a:spcPts val="0"/>
                        </a:spcBef>
                        <a:spcAft>
                          <a:spcPts val="0"/>
                        </a:spcAft>
                        <a:buNone/>
                      </a:pPr>
                      <a:r>
                        <a:rPr b="1" lang="en" sz="1200">
                          <a:latin typeface="Roboto"/>
                          <a:ea typeface="Roboto"/>
                          <a:cs typeface="Roboto"/>
                          <a:sym typeface="Roboto"/>
                        </a:rPr>
                        <a:t>IOU</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CE5CD"/>
                    </a:solidFill>
                  </a:tcPr>
                </a:tc>
                <a:tc>
                  <a:txBody>
                    <a:bodyPr/>
                    <a:lstStyle/>
                    <a:p>
                      <a:pPr indent="0" lvl="0" marL="0" rtl="0" algn="r">
                        <a:lnSpc>
                          <a:spcPct val="115000"/>
                        </a:lnSpc>
                        <a:spcBef>
                          <a:spcPts val="0"/>
                        </a:spcBef>
                        <a:spcAft>
                          <a:spcPts val="0"/>
                        </a:spcAft>
                        <a:buNone/>
                      </a:pPr>
                      <a:r>
                        <a:rPr b="1" lang="en" sz="1200">
                          <a:latin typeface="Roboto"/>
                          <a:ea typeface="Roboto"/>
                          <a:cs typeface="Roboto"/>
                          <a:sym typeface="Roboto"/>
                        </a:rPr>
                        <a:t>0.3</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9DAF8"/>
                    </a:solidFill>
                  </a:tcPr>
                </a:tc>
                <a:tc>
                  <a:txBody>
                    <a:bodyPr/>
                    <a:lstStyle/>
                    <a:p>
                      <a:pPr indent="0" lvl="0" marL="0" rtl="0" algn="r">
                        <a:lnSpc>
                          <a:spcPct val="115000"/>
                        </a:lnSpc>
                        <a:spcBef>
                          <a:spcPts val="0"/>
                        </a:spcBef>
                        <a:spcAft>
                          <a:spcPts val="0"/>
                        </a:spcAft>
                        <a:buNone/>
                      </a:pPr>
                      <a:r>
                        <a:rPr b="1" lang="en" sz="1200">
                          <a:latin typeface="Roboto"/>
                          <a:ea typeface="Roboto"/>
                          <a:cs typeface="Roboto"/>
                          <a:sym typeface="Roboto"/>
                        </a:rPr>
                        <a:t>0.5</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9DAF8"/>
                    </a:solidFill>
                  </a:tcPr>
                </a:tc>
                <a:tc>
                  <a:txBody>
                    <a:bodyPr/>
                    <a:lstStyle/>
                    <a:p>
                      <a:pPr indent="0" lvl="0" marL="0" rtl="0" algn="r">
                        <a:lnSpc>
                          <a:spcPct val="115000"/>
                        </a:lnSpc>
                        <a:spcBef>
                          <a:spcPts val="0"/>
                        </a:spcBef>
                        <a:spcAft>
                          <a:spcPts val="0"/>
                        </a:spcAft>
                        <a:buNone/>
                      </a:pPr>
                      <a:r>
                        <a:rPr b="1" lang="en" sz="1200">
                          <a:latin typeface="Roboto"/>
                          <a:ea typeface="Roboto"/>
                          <a:cs typeface="Roboto"/>
                          <a:sym typeface="Roboto"/>
                        </a:rPr>
                        <a:t>0.7</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9DAF8"/>
                    </a:solidFill>
                  </a:tcPr>
                </a:tc>
                <a:tc>
                  <a:txBody>
                    <a:bodyPr/>
                    <a:lstStyle/>
                    <a:p>
                      <a:pPr indent="0" lvl="0" marL="0" rtl="0" algn="r">
                        <a:lnSpc>
                          <a:spcPct val="115000"/>
                        </a:lnSpc>
                        <a:spcBef>
                          <a:spcPts val="0"/>
                        </a:spcBef>
                        <a:spcAft>
                          <a:spcPts val="0"/>
                        </a:spcAft>
                        <a:buNone/>
                      </a:pPr>
                      <a:r>
                        <a:rPr b="1" lang="en" sz="1200">
                          <a:latin typeface="Roboto"/>
                          <a:ea typeface="Roboto"/>
                          <a:cs typeface="Roboto"/>
                          <a:sym typeface="Roboto"/>
                        </a:rPr>
                        <a:t>0.9</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9DAF8"/>
                    </a:solidFill>
                  </a:tcPr>
                </a:tc>
                <a:tc>
                  <a:txBody>
                    <a:bodyPr/>
                    <a:lstStyle/>
                    <a:p>
                      <a:pPr indent="0" lvl="0" marL="0" rtl="0" algn="l">
                        <a:spcBef>
                          <a:spcPts val="0"/>
                        </a:spcBef>
                        <a:spcAft>
                          <a:spcPts val="0"/>
                        </a:spcAft>
                        <a:buNone/>
                      </a:pPr>
                      <a:r>
                        <a:rPr b="1" lang="en" sz="1200">
                          <a:latin typeface="Roboto"/>
                          <a:ea typeface="Roboto"/>
                          <a:cs typeface="Roboto"/>
                          <a:sym typeface="Roboto"/>
                        </a:rPr>
                        <a:t>Average</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C9DAF8"/>
                    </a:solidFill>
                  </a:tcPr>
                </a:tc>
              </a:tr>
              <a:tr h="296550">
                <a:tc>
                  <a:txBody>
                    <a:bodyPr/>
                    <a:lstStyle/>
                    <a:p>
                      <a:pPr indent="0" lvl="0" marL="0" rtl="0" algn="l">
                        <a:spcBef>
                          <a:spcPts val="0"/>
                        </a:spcBef>
                        <a:spcAft>
                          <a:spcPts val="0"/>
                        </a:spcAft>
                        <a:buNone/>
                      </a:pPr>
                      <a:r>
                        <a:rPr b="1" lang="en" sz="1200">
                          <a:latin typeface="Roboto"/>
                          <a:ea typeface="Roboto"/>
                          <a:cs typeface="Roboto"/>
                          <a:sym typeface="Roboto"/>
                        </a:rPr>
                        <a:t>Bleu_1</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CE5CD"/>
                    </a:solidFill>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10.22</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10.72</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9.78</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1.88</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000">
                          <a:latin typeface="Roboto"/>
                          <a:ea typeface="Roboto"/>
                          <a:cs typeface="Roboto"/>
                          <a:sym typeface="Roboto"/>
                        </a:rPr>
                        <a:t>8.2</a:t>
                      </a:r>
                      <a:endParaRPr b="1"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296550">
                <a:tc>
                  <a:txBody>
                    <a:bodyPr/>
                    <a:lstStyle/>
                    <a:p>
                      <a:pPr indent="0" lvl="0" marL="0" rtl="0" algn="l">
                        <a:spcBef>
                          <a:spcPts val="0"/>
                        </a:spcBef>
                        <a:spcAft>
                          <a:spcPts val="0"/>
                        </a:spcAft>
                        <a:buNone/>
                      </a:pPr>
                      <a:r>
                        <a:rPr b="1" lang="en" sz="1200">
                          <a:latin typeface="Roboto"/>
                          <a:ea typeface="Roboto"/>
                          <a:cs typeface="Roboto"/>
                          <a:sym typeface="Roboto"/>
                        </a:rPr>
                        <a:t>Bleu_2</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CE5CD"/>
                    </a:solidFill>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3.35</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3.57</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3.39</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0.79</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000">
                          <a:latin typeface="Roboto"/>
                          <a:ea typeface="Roboto"/>
                          <a:cs typeface="Roboto"/>
                          <a:sym typeface="Roboto"/>
                        </a:rPr>
                        <a:t>2.9</a:t>
                      </a:r>
                      <a:endParaRPr b="1"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296550">
                <a:tc>
                  <a:txBody>
                    <a:bodyPr/>
                    <a:lstStyle/>
                    <a:p>
                      <a:pPr indent="0" lvl="0" marL="0" rtl="0" algn="l">
                        <a:spcBef>
                          <a:spcPts val="0"/>
                        </a:spcBef>
                        <a:spcAft>
                          <a:spcPts val="0"/>
                        </a:spcAft>
                        <a:buNone/>
                      </a:pPr>
                      <a:r>
                        <a:rPr b="1" lang="en" sz="1200">
                          <a:latin typeface="Roboto"/>
                          <a:ea typeface="Roboto"/>
                          <a:cs typeface="Roboto"/>
                          <a:sym typeface="Roboto"/>
                        </a:rPr>
                        <a:t>Bleu_3</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CE5CD"/>
                    </a:solidFill>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1.18</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1.33</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1.26</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0.28</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000">
                          <a:latin typeface="Roboto"/>
                          <a:ea typeface="Roboto"/>
                          <a:cs typeface="Roboto"/>
                          <a:sym typeface="Roboto"/>
                        </a:rPr>
                        <a:t>1.1</a:t>
                      </a:r>
                      <a:endParaRPr b="1"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296550">
                <a:tc>
                  <a:txBody>
                    <a:bodyPr/>
                    <a:lstStyle/>
                    <a:p>
                      <a:pPr indent="0" lvl="0" marL="0" rtl="0" algn="l">
                        <a:spcBef>
                          <a:spcPts val="0"/>
                        </a:spcBef>
                        <a:spcAft>
                          <a:spcPts val="0"/>
                        </a:spcAft>
                        <a:buNone/>
                      </a:pPr>
                      <a:r>
                        <a:rPr b="1" lang="en" sz="1200">
                          <a:latin typeface="Roboto"/>
                          <a:ea typeface="Roboto"/>
                          <a:cs typeface="Roboto"/>
                          <a:sym typeface="Roboto"/>
                        </a:rPr>
                        <a:t>Bleu_4</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CE5CD"/>
                    </a:solidFill>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0.36</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0.46</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0.57</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0.15</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000">
                          <a:latin typeface="Roboto"/>
                          <a:ea typeface="Roboto"/>
                          <a:cs typeface="Roboto"/>
                          <a:sym typeface="Roboto"/>
                        </a:rPr>
                        <a:t>0.5</a:t>
                      </a:r>
                      <a:endParaRPr b="1"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296550">
                <a:tc>
                  <a:txBody>
                    <a:bodyPr/>
                    <a:lstStyle/>
                    <a:p>
                      <a:pPr indent="0" lvl="0" marL="0" rtl="0" algn="l">
                        <a:spcBef>
                          <a:spcPts val="0"/>
                        </a:spcBef>
                        <a:spcAft>
                          <a:spcPts val="0"/>
                        </a:spcAft>
                        <a:buNone/>
                      </a:pPr>
                      <a:r>
                        <a:rPr b="1" lang="en" sz="1200">
                          <a:latin typeface="Roboto"/>
                          <a:ea typeface="Roboto"/>
                          <a:cs typeface="Roboto"/>
                          <a:sym typeface="Roboto"/>
                        </a:rPr>
                        <a:t>METEOR</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CE5CD"/>
                    </a:solidFill>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3.76</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4.00</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3.84</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0.88</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000">
                          <a:latin typeface="Roboto"/>
                          <a:ea typeface="Roboto"/>
                          <a:cs typeface="Roboto"/>
                          <a:sym typeface="Roboto"/>
                        </a:rPr>
                        <a:t>3.2</a:t>
                      </a:r>
                      <a:endParaRPr b="1"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296550">
                <a:tc>
                  <a:txBody>
                    <a:bodyPr/>
                    <a:lstStyle/>
                    <a:p>
                      <a:pPr indent="0" lvl="0" marL="0" rtl="0" algn="l">
                        <a:spcBef>
                          <a:spcPts val="0"/>
                        </a:spcBef>
                        <a:spcAft>
                          <a:spcPts val="0"/>
                        </a:spcAft>
                        <a:buNone/>
                      </a:pPr>
                      <a:r>
                        <a:rPr b="1" lang="en" sz="1200">
                          <a:latin typeface="Roboto"/>
                          <a:ea typeface="Roboto"/>
                          <a:cs typeface="Roboto"/>
                          <a:sym typeface="Roboto"/>
                        </a:rPr>
                        <a:t>ROUGE_L</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CE5CD"/>
                    </a:solidFill>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11.46</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12.05</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10.42</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1.26</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000">
                          <a:latin typeface="Roboto"/>
                          <a:ea typeface="Roboto"/>
                          <a:cs typeface="Roboto"/>
                          <a:sym typeface="Roboto"/>
                        </a:rPr>
                        <a:t>8.5</a:t>
                      </a:r>
                      <a:endParaRPr b="1"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296550">
                <a:tc>
                  <a:txBody>
                    <a:bodyPr/>
                    <a:lstStyle/>
                    <a:p>
                      <a:pPr indent="0" lvl="0" marL="0" rtl="0" algn="l">
                        <a:spcBef>
                          <a:spcPts val="0"/>
                        </a:spcBef>
                        <a:spcAft>
                          <a:spcPts val="0"/>
                        </a:spcAft>
                        <a:buNone/>
                      </a:pPr>
                      <a:r>
                        <a:rPr b="1" lang="en" sz="1200">
                          <a:latin typeface="Roboto"/>
                          <a:ea typeface="Roboto"/>
                          <a:cs typeface="Roboto"/>
                          <a:sym typeface="Roboto"/>
                        </a:rPr>
                        <a:t>CIDEr</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CE5CD"/>
                    </a:solidFill>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6.90</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8.69</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11.58</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2.50</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000">
                          <a:latin typeface="Roboto"/>
                          <a:ea typeface="Roboto"/>
                          <a:cs typeface="Roboto"/>
                          <a:sym typeface="Roboto"/>
                        </a:rPr>
                        <a:t>8.4</a:t>
                      </a:r>
                      <a:endParaRPr b="1"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296550">
                <a:tc>
                  <a:txBody>
                    <a:bodyPr/>
                    <a:lstStyle/>
                    <a:p>
                      <a:pPr indent="0" lvl="0" marL="0" rtl="0" algn="l">
                        <a:spcBef>
                          <a:spcPts val="0"/>
                        </a:spcBef>
                        <a:spcAft>
                          <a:spcPts val="0"/>
                        </a:spcAft>
                        <a:buNone/>
                      </a:pPr>
                      <a:r>
                        <a:rPr b="1" lang="en" sz="1200">
                          <a:latin typeface="Roboto"/>
                          <a:ea typeface="Roboto"/>
                          <a:cs typeface="Roboto"/>
                          <a:sym typeface="Roboto"/>
                        </a:rPr>
                        <a:t>Recall</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CE5CD"/>
                    </a:solidFill>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79.44</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67.28</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45.08</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4.59</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000">
                          <a:latin typeface="Roboto"/>
                          <a:ea typeface="Roboto"/>
                          <a:cs typeface="Roboto"/>
                          <a:sym typeface="Roboto"/>
                        </a:rPr>
                        <a:t>44.1</a:t>
                      </a:r>
                      <a:endParaRPr b="1"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296550">
                <a:tc>
                  <a:txBody>
                    <a:bodyPr/>
                    <a:lstStyle/>
                    <a:p>
                      <a:pPr indent="0" lvl="0" marL="0" rtl="0" algn="l">
                        <a:spcBef>
                          <a:spcPts val="0"/>
                        </a:spcBef>
                        <a:spcAft>
                          <a:spcPts val="0"/>
                        </a:spcAft>
                        <a:buNone/>
                      </a:pPr>
                      <a:r>
                        <a:rPr b="1" lang="en" sz="1200">
                          <a:latin typeface="Roboto"/>
                          <a:ea typeface="Roboto"/>
                          <a:cs typeface="Roboto"/>
                          <a:sym typeface="Roboto"/>
                        </a:rPr>
                        <a:t>Precision</a:t>
                      </a:r>
                      <a:endParaRPr b="1" sz="12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CE5CD"/>
                    </a:solidFill>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99.64</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98.66</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71.97</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latin typeface="Roboto"/>
                          <a:ea typeface="Roboto"/>
                          <a:cs typeface="Roboto"/>
                          <a:sym typeface="Roboto"/>
                        </a:rPr>
                        <a:t>7.03</a:t>
                      </a:r>
                      <a:endParaRPr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000">
                          <a:latin typeface="Roboto"/>
                          <a:ea typeface="Roboto"/>
                          <a:cs typeface="Roboto"/>
                          <a:sym typeface="Roboto"/>
                        </a:rPr>
                        <a:t>63.7</a:t>
                      </a:r>
                      <a:endParaRPr b="1" sz="1000">
                        <a:latin typeface="Roboto"/>
                        <a:ea typeface="Roboto"/>
                        <a:cs typeface="Roboto"/>
                        <a:sym typeface="Roboto"/>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Experimental Results for Component Validation</a:t>
            </a:r>
            <a:endParaRPr/>
          </a:p>
        </p:txBody>
      </p:sp>
      <p:sp>
        <p:nvSpPr>
          <p:cNvPr id="338" name="Google Shape;338;p31"/>
          <p:cNvSpPr txBox="1"/>
          <p:nvPr>
            <p:ph idx="1" type="body"/>
          </p:nvPr>
        </p:nvSpPr>
        <p:spPr>
          <a:xfrm>
            <a:off x="311700" y="1152475"/>
            <a:ext cx="8520600" cy="65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latin typeface="Roboto"/>
                <a:ea typeface="Roboto"/>
                <a:cs typeface="Roboto"/>
                <a:sym typeface="Roboto"/>
              </a:rPr>
              <a:t>Is coupling of local features with global features with use of Temporal Aggregates module useful for the event proposal module?</a:t>
            </a:r>
            <a:r>
              <a:rPr lang="en" sz="1400">
                <a:latin typeface="Roboto"/>
                <a:ea typeface="Roboto"/>
                <a:cs typeface="Roboto"/>
                <a:sym typeface="Roboto"/>
              </a:rPr>
              <a:t> </a:t>
            </a:r>
            <a:endParaRPr sz="1400">
              <a:latin typeface="Roboto"/>
              <a:ea typeface="Roboto"/>
              <a:cs typeface="Roboto"/>
              <a:sym typeface="Roboto"/>
            </a:endParaRPr>
          </a:p>
          <a:p>
            <a:pPr indent="0" lvl="0" marL="0" rtl="0" algn="l">
              <a:spcBef>
                <a:spcPts val="1600"/>
              </a:spcBef>
              <a:spcAft>
                <a:spcPts val="1600"/>
              </a:spcAft>
              <a:buNone/>
            </a:pPr>
            <a:r>
              <a:rPr lang="en" sz="1400">
                <a:latin typeface="Roboto"/>
                <a:ea typeface="Roboto"/>
                <a:cs typeface="Roboto"/>
                <a:sym typeface="Roboto"/>
              </a:rPr>
              <a:t>We remove the TABs keeping the recent divisions fixed to {30, 50}</a:t>
            </a:r>
            <a:endParaRPr sz="1400">
              <a:latin typeface="Roboto"/>
              <a:ea typeface="Roboto"/>
              <a:cs typeface="Roboto"/>
              <a:sym typeface="Roboto"/>
            </a:endParaRPr>
          </a:p>
        </p:txBody>
      </p:sp>
      <p:graphicFrame>
        <p:nvGraphicFramePr>
          <p:cNvPr id="339" name="Google Shape;339;p31"/>
          <p:cNvGraphicFramePr/>
          <p:nvPr/>
        </p:nvGraphicFramePr>
        <p:xfrm>
          <a:off x="821525" y="3024200"/>
          <a:ext cx="3000000" cy="3000000"/>
        </p:xfrm>
        <a:graphic>
          <a:graphicData uri="http://schemas.openxmlformats.org/drawingml/2006/table">
            <a:tbl>
              <a:tblPr>
                <a:noFill/>
                <a:tableStyleId>{5EACA405-441E-44C0-A97A-556184AE2FC9}</a:tableStyleId>
              </a:tblPr>
              <a:tblGrid>
                <a:gridCol w="2508250"/>
                <a:gridCol w="2317750"/>
                <a:gridCol w="2413000"/>
              </a:tblGrid>
              <a:tr h="381000">
                <a:tc>
                  <a:txBody>
                    <a:bodyPr/>
                    <a:lstStyle/>
                    <a:p>
                      <a:pPr indent="0" lvl="0" marL="0" rtl="0" algn="l">
                        <a:spcBef>
                          <a:spcPts val="0"/>
                        </a:spcBef>
                        <a:spcAft>
                          <a:spcPts val="0"/>
                        </a:spcAft>
                        <a:buNone/>
                      </a:pPr>
                      <a:r>
                        <a:rPr b="1" lang="en"/>
                        <a:t>Method Used 𝐾</a:t>
                      </a:r>
                      <a:r>
                        <a:rPr b="1" baseline="-25000" lang="en"/>
                        <a:t>r</a:t>
                      </a:r>
                      <a:r>
                        <a:rPr b="1" lang="en"/>
                        <a:t> = {30, 50} </a:t>
                      </a:r>
                      <a:endParaRPr b="1"/>
                    </a:p>
                  </a:txBody>
                  <a:tcPr marT="91425" marB="91425" marR="91425" marL="91425">
                    <a:solidFill>
                      <a:srgbClr val="C9DAF8"/>
                    </a:solidFill>
                  </a:tcPr>
                </a:tc>
                <a:tc>
                  <a:txBody>
                    <a:bodyPr/>
                    <a:lstStyle/>
                    <a:p>
                      <a:pPr indent="0" lvl="0" marL="0" rtl="0" algn="l">
                        <a:spcBef>
                          <a:spcPts val="0"/>
                        </a:spcBef>
                        <a:spcAft>
                          <a:spcPts val="0"/>
                        </a:spcAft>
                        <a:buClr>
                          <a:schemeClr val="dk1"/>
                        </a:buClr>
                        <a:buSzPts val="1100"/>
                        <a:buFont typeface="Arial"/>
                        <a:buNone/>
                      </a:pPr>
                      <a:r>
                        <a:rPr b="1" lang="en">
                          <a:solidFill>
                            <a:schemeClr val="dk1"/>
                          </a:solidFill>
                        </a:rPr>
                        <a:t>Average Recall Score(%) </a:t>
                      </a:r>
                      <a:endParaRPr b="1"/>
                    </a:p>
                  </a:txBody>
                  <a:tcPr marT="91425" marB="91425" marR="91425" marL="91425">
                    <a:solidFill>
                      <a:srgbClr val="C9DAF8"/>
                    </a:solidFill>
                  </a:tcPr>
                </a:tc>
                <a:tc>
                  <a:txBody>
                    <a:bodyPr/>
                    <a:lstStyle/>
                    <a:p>
                      <a:pPr indent="0" lvl="0" marL="0" rtl="0" algn="l">
                        <a:spcBef>
                          <a:spcPts val="0"/>
                        </a:spcBef>
                        <a:spcAft>
                          <a:spcPts val="0"/>
                        </a:spcAft>
                        <a:buClr>
                          <a:schemeClr val="dk1"/>
                        </a:buClr>
                        <a:buSzPts val="1100"/>
                        <a:buFont typeface="Arial"/>
                        <a:buNone/>
                      </a:pPr>
                      <a:r>
                        <a:rPr b="1" lang="en">
                          <a:solidFill>
                            <a:schemeClr val="dk1"/>
                          </a:solidFill>
                        </a:rPr>
                        <a:t>Average </a:t>
                      </a:r>
                      <a:r>
                        <a:rPr b="1" lang="en">
                          <a:solidFill>
                            <a:schemeClr val="dk1"/>
                          </a:solidFill>
                        </a:rPr>
                        <a:t>𝑅𝑂𝑈𝐺𝐸_𝐿 Score</a:t>
                      </a:r>
                      <a:endParaRPr b="1"/>
                    </a:p>
                  </a:txBody>
                  <a:tcPr marT="91425" marB="91425" marR="91425" marL="91425">
                    <a:solidFill>
                      <a:srgbClr val="C9DAF8"/>
                    </a:solidFill>
                  </a:tcPr>
                </a:tc>
              </a:tr>
              <a:tr h="381000">
                <a:tc>
                  <a:txBody>
                    <a:bodyPr/>
                    <a:lstStyle/>
                    <a:p>
                      <a:pPr indent="0" lvl="0" marL="0" rtl="0" algn="l">
                        <a:spcBef>
                          <a:spcPts val="0"/>
                        </a:spcBef>
                        <a:spcAft>
                          <a:spcPts val="0"/>
                        </a:spcAft>
                        <a:buClr>
                          <a:schemeClr val="dk1"/>
                        </a:buClr>
                        <a:buSzPts val="1100"/>
                        <a:buFont typeface="Arial"/>
                        <a:buNone/>
                      </a:pPr>
                      <a:r>
                        <a:rPr lang="en">
                          <a:solidFill>
                            <a:schemeClr val="dk1"/>
                          </a:solidFill>
                        </a:rPr>
                        <a:t>Without using TABs </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rPr>
                        <a:t>40.08</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rPr>
                        <a:t>7.7</a:t>
                      </a:r>
                      <a:endParaRPr/>
                    </a:p>
                  </a:txBody>
                  <a:tcPr marT="91425" marB="91425" marR="91425" marL="91425"/>
                </a:tc>
              </a:tr>
              <a:tr h="381000">
                <a:tc>
                  <a:txBody>
                    <a:bodyPr/>
                    <a:lstStyle/>
                    <a:p>
                      <a:pPr indent="0" lvl="0" marL="0" rtl="0" algn="l">
                        <a:spcBef>
                          <a:spcPts val="0"/>
                        </a:spcBef>
                        <a:spcAft>
                          <a:spcPts val="0"/>
                        </a:spcAft>
                        <a:buClr>
                          <a:schemeClr val="dk1"/>
                        </a:buClr>
                        <a:buSzPts val="1100"/>
                        <a:buFont typeface="Arial"/>
                        <a:buNone/>
                      </a:pPr>
                      <a:r>
                        <a:rPr lang="en">
                          <a:solidFill>
                            <a:schemeClr val="dk1"/>
                          </a:solidFill>
                        </a:rPr>
                        <a:t>Using TABs</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rPr>
                        <a:t>43.68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7.2</a:t>
                      </a:r>
                      <a:endParaRPr/>
                    </a:p>
                  </a:txBody>
                  <a:tcPr marT="91425" marB="91425" marR="91425" marL="91425"/>
                </a:tc>
              </a:tr>
            </a:tbl>
          </a:graphicData>
        </a:graphic>
      </p:graphicFrame>
      <p:sp>
        <p:nvSpPr>
          <p:cNvPr id="340" name="Google Shape;340;p31"/>
          <p:cNvSpPr txBox="1"/>
          <p:nvPr/>
        </p:nvSpPr>
        <p:spPr>
          <a:xfrm>
            <a:off x="2536050" y="2488400"/>
            <a:ext cx="4500600" cy="404700"/>
          </a:xfrm>
          <a:prstGeom prst="rect">
            <a:avLst/>
          </a:prstGeom>
          <a:solidFill>
            <a:srgbClr val="FFF2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+3.6 % improvement in event proposal using TABs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Dense Captioning?</a:t>
            </a:r>
            <a:endParaRPr/>
          </a:p>
        </p:txBody>
      </p:sp>
      <p:sp>
        <p:nvSpPr>
          <p:cNvPr id="61" name="Google Shape;61;p14"/>
          <p:cNvSpPr txBox="1"/>
          <p:nvPr>
            <p:ph idx="1" type="body"/>
          </p:nvPr>
        </p:nvSpPr>
        <p:spPr>
          <a:xfrm>
            <a:off x="5089875" y="1152475"/>
            <a:ext cx="3590100" cy="34164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Dense captioning involves detecting multiple events that occur in a video and describing each event using natural language. </a:t>
            </a:r>
            <a:endParaRPr/>
          </a:p>
        </p:txBody>
      </p:sp>
      <p:pic>
        <p:nvPicPr>
          <p:cNvPr id="62" name="Google Shape;62;p14"/>
          <p:cNvPicPr preferRelativeResize="0"/>
          <p:nvPr/>
        </p:nvPicPr>
        <p:blipFill>
          <a:blip r:embed="rId3">
            <a:alphaModFix/>
          </a:blip>
          <a:stretch>
            <a:fillRect/>
          </a:stretch>
        </p:blipFill>
        <p:spPr>
          <a:xfrm>
            <a:off x="167575" y="1079075"/>
            <a:ext cx="4785074" cy="375066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Experimental Results for Component Validation</a:t>
            </a:r>
            <a:endParaRPr/>
          </a:p>
        </p:txBody>
      </p:sp>
      <p:sp>
        <p:nvSpPr>
          <p:cNvPr id="346" name="Google Shape;346;p32"/>
          <p:cNvSpPr txBox="1"/>
          <p:nvPr>
            <p:ph idx="1" type="body"/>
          </p:nvPr>
        </p:nvSpPr>
        <p:spPr>
          <a:xfrm>
            <a:off x="311700" y="1152475"/>
            <a:ext cx="8520600" cy="490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400">
                <a:latin typeface="Roboto"/>
                <a:ea typeface="Roboto"/>
                <a:cs typeface="Roboto"/>
                <a:sym typeface="Roboto"/>
              </a:rPr>
              <a:t>Is using multiple </a:t>
            </a:r>
            <a:r>
              <a:rPr b="1" lang="en" sz="1400">
                <a:latin typeface="Roboto"/>
                <a:ea typeface="Roboto"/>
                <a:cs typeface="Roboto"/>
                <a:sym typeface="Roboto"/>
              </a:rPr>
              <a:t>division</a:t>
            </a:r>
            <a:r>
              <a:rPr b="1" lang="en" sz="1400">
                <a:latin typeface="Roboto"/>
                <a:ea typeface="Roboto"/>
                <a:cs typeface="Roboto"/>
                <a:sym typeface="Roboto"/>
              </a:rPr>
              <a:t> for incorporating various scales of event useful?</a:t>
            </a:r>
            <a:endParaRPr sz="1400">
              <a:latin typeface="Roboto"/>
              <a:ea typeface="Roboto"/>
              <a:cs typeface="Roboto"/>
              <a:sym typeface="Roboto"/>
            </a:endParaRPr>
          </a:p>
        </p:txBody>
      </p:sp>
      <p:graphicFrame>
        <p:nvGraphicFramePr>
          <p:cNvPr id="347" name="Google Shape;347;p32"/>
          <p:cNvGraphicFramePr/>
          <p:nvPr/>
        </p:nvGraphicFramePr>
        <p:xfrm>
          <a:off x="821525" y="2571750"/>
          <a:ext cx="3000000" cy="3000000"/>
        </p:xfrm>
        <a:graphic>
          <a:graphicData uri="http://schemas.openxmlformats.org/drawingml/2006/table">
            <a:tbl>
              <a:tblPr>
                <a:noFill/>
                <a:tableStyleId>{5EACA405-441E-44C0-A97A-556184AE2FC9}</a:tableStyleId>
              </a:tblPr>
              <a:tblGrid>
                <a:gridCol w="2508250"/>
                <a:gridCol w="2317750"/>
                <a:gridCol w="2413000"/>
              </a:tblGrid>
              <a:tr h="381000">
                <a:tc>
                  <a:txBody>
                    <a:bodyPr/>
                    <a:lstStyle/>
                    <a:p>
                      <a:pPr indent="0" lvl="0" marL="0" rtl="0" algn="l">
                        <a:spcBef>
                          <a:spcPts val="0"/>
                        </a:spcBef>
                        <a:spcAft>
                          <a:spcPts val="0"/>
                        </a:spcAft>
                        <a:buNone/>
                      </a:pPr>
                      <a:r>
                        <a:rPr lang="en">
                          <a:solidFill>
                            <a:schemeClr val="dk1"/>
                          </a:solidFill>
                        </a:rPr>
                        <a:t>Recent Division</a:t>
                      </a:r>
                      <a:r>
                        <a:rPr b="1" lang="en"/>
                        <a:t> 𝐾</a:t>
                      </a:r>
                      <a:r>
                        <a:rPr b="1" baseline="-25000" lang="en"/>
                        <a:t>r</a:t>
                      </a:r>
                      <a:endParaRPr b="1"/>
                    </a:p>
                  </a:txBody>
                  <a:tcPr marT="91425" marB="91425" marR="91425" marL="91425">
                    <a:solidFill>
                      <a:srgbClr val="C9DAF8"/>
                    </a:solidFill>
                  </a:tcPr>
                </a:tc>
                <a:tc>
                  <a:txBody>
                    <a:bodyPr/>
                    <a:lstStyle/>
                    <a:p>
                      <a:pPr indent="0" lvl="0" marL="0" rtl="0" algn="l">
                        <a:spcBef>
                          <a:spcPts val="0"/>
                        </a:spcBef>
                        <a:spcAft>
                          <a:spcPts val="0"/>
                        </a:spcAft>
                        <a:buNone/>
                      </a:pPr>
                      <a:r>
                        <a:rPr b="1" lang="en">
                          <a:solidFill>
                            <a:schemeClr val="dk1"/>
                          </a:solidFill>
                        </a:rPr>
                        <a:t>Average Recall Score(%) </a:t>
                      </a:r>
                      <a:endParaRPr b="1"/>
                    </a:p>
                  </a:txBody>
                  <a:tcPr marT="91425" marB="91425" marR="91425" marL="91425">
                    <a:solidFill>
                      <a:srgbClr val="C9DAF8"/>
                    </a:solidFill>
                  </a:tcPr>
                </a:tc>
                <a:tc>
                  <a:txBody>
                    <a:bodyPr/>
                    <a:lstStyle/>
                    <a:p>
                      <a:pPr indent="0" lvl="0" marL="0" rtl="0" algn="l">
                        <a:spcBef>
                          <a:spcPts val="0"/>
                        </a:spcBef>
                        <a:spcAft>
                          <a:spcPts val="0"/>
                        </a:spcAft>
                        <a:buNone/>
                      </a:pPr>
                      <a:r>
                        <a:rPr b="1" lang="en">
                          <a:solidFill>
                            <a:schemeClr val="dk1"/>
                          </a:solidFill>
                        </a:rPr>
                        <a:t>Average 𝑅𝑂𝑈𝐺𝐸_𝐿 Score</a:t>
                      </a:r>
                      <a:endParaRPr b="1"/>
                    </a:p>
                  </a:txBody>
                  <a:tcPr marT="91425" marB="91425" marR="91425" marL="91425">
                    <a:solidFill>
                      <a:srgbClr val="C9DAF8"/>
                    </a:solidFill>
                  </a:tcPr>
                </a:tc>
              </a:tr>
              <a:tr h="381000">
                <a:tc>
                  <a:txBody>
                    <a:bodyPr/>
                    <a:lstStyle/>
                    <a:p>
                      <a:pPr indent="0" lvl="0" marL="0" rtl="0" algn="l">
                        <a:spcBef>
                          <a:spcPts val="0"/>
                        </a:spcBef>
                        <a:spcAft>
                          <a:spcPts val="0"/>
                        </a:spcAft>
                        <a:buNone/>
                      </a:pPr>
                      <a:r>
                        <a:rPr b="1" lang="en">
                          <a:solidFill>
                            <a:schemeClr val="dk1"/>
                          </a:solidFill>
                        </a:rPr>
                        <a:t>{30}</a:t>
                      </a:r>
                      <a:endParaRPr b="1"/>
                    </a:p>
                  </a:txBody>
                  <a:tcPr marT="91425" marB="91425" marR="91425" marL="91425"/>
                </a:tc>
                <a:tc>
                  <a:txBody>
                    <a:bodyPr/>
                    <a:lstStyle/>
                    <a:p>
                      <a:pPr indent="0" lvl="0" marL="0" rtl="0" algn="l">
                        <a:spcBef>
                          <a:spcPts val="0"/>
                        </a:spcBef>
                        <a:spcAft>
                          <a:spcPts val="0"/>
                        </a:spcAft>
                        <a:buNone/>
                      </a:pPr>
                      <a:r>
                        <a:rPr lang="en">
                          <a:solidFill>
                            <a:schemeClr val="dk1"/>
                          </a:solidFill>
                        </a:rPr>
                        <a:t>40.90</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6.96</a:t>
                      </a:r>
                      <a:endParaRPr/>
                    </a:p>
                  </a:txBody>
                  <a:tcPr marT="91425" marB="91425" marR="91425" marL="91425"/>
                </a:tc>
              </a:tr>
              <a:tr h="381000">
                <a:tc>
                  <a:txBody>
                    <a:bodyPr/>
                    <a:lstStyle/>
                    <a:p>
                      <a:pPr indent="0" lvl="0" marL="0" rtl="0" algn="l">
                        <a:spcBef>
                          <a:spcPts val="0"/>
                        </a:spcBef>
                        <a:spcAft>
                          <a:spcPts val="0"/>
                        </a:spcAft>
                        <a:buNone/>
                      </a:pPr>
                      <a:r>
                        <a:rPr b="1" lang="en">
                          <a:solidFill>
                            <a:schemeClr val="dk1"/>
                          </a:solidFill>
                        </a:rPr>
                        <a:t>{50}</a:t>
                      </a:r>
                      <a:endParaRPr b="1"/>
                    </a:p>
                  </a:txBody>
                  <a:tcPr marT="91425" marB="91425" marR="91425" marL="91425"/>
                </a:tc>
                <a:tc>
                  <a:txBody>
                    <a:bodyPr/>
                    <a:lstStyle/>
                    <a:p>
                      <a:pPr indent="0" lvl="0" marL="0" rtl="0" algn="l">
                        <a:spcBef>
                          <a:spcPts val="0"/>
                        </a:spcBef>
                        <a:spcAft>
                          <a:spcPts val="0"/>
                        </a:spcAft>
                        <a:buNone/>
                      </a:pPr>
                      <a:r>
                        <a:rPr lang="en">
                          <a:solidFill>
                            <a:schemeClr val="dk1"/>
                          </a:solidFill>
                        </a:rPr>
                        <a:t>41.52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7.14</a:t>
                      </a:r>
                      <a:endParaRPr/>
                    </a:p>
                  </a:txBody>
                  <a:tcPr marT="91425" marB="91425" marR="91425" marL="91425"/>
                </a:tc>
              </a:tr>
              <a:tr h="381000">
                <a:tc>
                  <a:txBody>
                    <a:bodyPr/>
                    <a:lstStyle/>
                    <a:p>
                      <a:pPr indent="0" lvl="0" marL="0" rtl="0" algn="l">
                        <a:spcBef>
                          <a:spcPts val="0"/>
                        </a:spcBef>
                        <a:spcAft>
                          <a:spcPts val="0"/>
                        </a:spcAft>
                        <a:buNone/>
                      </a:pPr>
                      <a:r>
                        <a:rPr b="1" lang="en">
                          <a:solidFill>
                            <a:schemeClr val="dk1"/>
                          </a:solidFill>
                        </a:rPr>
                        <a:t>{30, 50}</a:t>
                      </a:r>
                      <a:endParaRPr b="1">
                        <a:solidFill>
                          <a:schemeClr val="dk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b="1" lang="en">
                          <a:solidFill>
                            <a:schemeClr val="dk1"/>
                          </a:solidFill>
                        </a:rPr>
                        <a:t>43.68</a:t>
                      </a:r>
                      <a:endParaRPr b="1">
                        <a:solidFill>
                          <a:schemeClr val="dk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b="1" lang="en">
                          <a:solidFill>
                            <a:schemeClr val="dk1"/>
                          </a:solidFill>
                        </a:rPr>
                        <a:t>7.16</a:t>
                      </a:r>
                      <a:endParaRPr b="1">
                        <a:solidFill>
                          <a:schemeClr val="dk1"/>
                        </a:solidFill>
                      </a:endParaRPr>
                    </a:p>
                  </a:txBody>
                  <a:tcPr marT="91425" marB="91425" marR="91425" marL="91425"/>
                </a:tc>
              </a:tr>
              <a:tr h="381000">
                <a:tc>
                  <a:txBody>
                    <a:bodyPr/>
                    <a:lstStyle/>
                    <a:p>
                      <a:pPr indent="0" lvl="0" marL="0" rtl="0" algn="l">
                        <a:spcBef>
                          <a:spcPts val="0"/>
                        </a:spcBef>
                        <a:spcAft>
                          <a:spcPts val="0"/>
                        </a:spcAft>
                        <a:buNone/>
                      </a:pPr>
                      <a:r>
                        <a:rPr b="1" lang="en">
                          <a:solidFill>
                            <a:schemeClr val="dk1"/>
                          </a:solidFill>
                        </a:rPr>
                        <a:t>{30, 50, 70}</a:t>
                      </a:r>
                      <a:endParaRPr b="1">
                        <a:solidFill>
                          <a:schemeClr val="dk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rPr>
                        <a:t>41.59</a:t>
                      </a:r>
                      <a:endParaRPr>
                        <a:solidFill>
                          <a:schemeClr val="dk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dk1"/>
                          </a:solidFill>
                        </a:rPr>
                        <a:t>6.86</a:t>
                      </a:r>
                      <a:endParaRPr>
                        <a:solidFill>
                          <a:schemeClr val="dk1"/>
                        </a:solidFill>
                      </a:endParaRPr>
                    </a:p>
                  </a:txBody>
                  <a:tcPr marT="91425" marB="91425" marR="91425" marL="91425"/>
                </a:tc>
              </a:tr>
            </a:tbl>
          </a:graphicData>
        </a:graphic>
      </p:graphicFrame>
      <p:sp>
        <p:nvSpPr>
          <p:cNvPr id="348" name="Google Shape;348;p32"/>
          <p:cNvSpPr txBox="1"/>
          <p:nvPr/>
        </p:nvSpPr>
        <p:spPr>
          <a:xfrm>
            <a:off x="2071625" y="1657350"/>
            <a:ext cx="4738800" cy="404700"/>
          </a:xfrm>
          <a:prstGeom prst="rect">
            <a:avLst/>
          </a:prstGeom>
          <a:solidFill>
            <a:srgbClr val="FFF2CC"/>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{30, 50} proposals shown better results than other splits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Experimental Results with SOTA results</a:t>
            </a:r>
            <a:endParaRPr/>
          </a:p>
        </p:txBody>
      </p:sp>
      <p:sp>
        <p:nvSpPr>
          <p:cNvPr id="354" name="Google Shape;354;p33"/>
          <p:cNvSpPr txBox="1"/>
          <p:nvPr>
            <p:ph idx="1" type="body"/>
          </p:nvPr>
        </p:nvSpPr>
        <p:spPr>
          <a:xfrm>
            <a:off x="311700" y="1152475"/>
            <a:ext cx="8520600" cy="404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400">
                <a:latin typeface="Roboto"/>
                <a:ea typeface="Roboto"/>
                <a:cs typeface="Roboto"/>
                <a:sym typeface="Roboto"/>
              </a:rPr>
              <a:t>We have lower scores than SOTA results. Reason could be because of slightly different settings.</a:t>
            </a:r>
            <a:endParaRPr sz="1400">
              <a:latin typeface="Roboto"/>
              <a:ea typeface="Roboto"/>
              <a:cs typeface="Roboto"/>
              <a:sym typeface="Roboto"/>
            </a:endParaRPr>
          </a:p>
        </p:txBody>
      </p:sp>
      <p:graphicFrame>
        <p:nvGraphicFramePr>
          <p:cNvPr id="355" name="Google Shape;355;p33"/>
          <p:cNvGraphicFramePr/>
          <p:nvPr/>
        </p:nvGraphicFramePr>
        <p:xfrm>
          <a:off x="390275" y="2164575"/>
          <a:ext cx="3000000" cy="3000000"/>
        </p:xfrm>
        <a:graphic>
          <a:graphicData uri="http://schemas.openxmlformats.org/drawingml/2006/table">
            <a:tbl>
              <a:tblPr>
                <a:noFill/>
                <a:tableStyleId>{5EACA405-441E-44C0-A97A-556184AE2FC9}</a:tableStyleId>
              </a:tblPr>
              <a:tblGrid>
                <a:gridCol w="2492350"/>
                <a:gridCol w="1730350"/>
                <a:gridCol w="2111325"/>
                <a:gridCol w="2111325"/>
              </a:tblGrid>
              <a:tr h="381000">
                <a:tc>
                  <a:txBody>
                    <a:bodyPr/>
                    <a:lstStyle/>
                    <a:p>
                      <a:pPr indent="0" lvl="0" marL="0" rtl="0" algn="l">
                        <a:spcBef>
                          <a:spcPts val="0"/>
                        </a:spcBef>
                        <a:spcAft>
                          <a:spcPts val="0"/>
                        </a:spcAft>
                        <a:buNone/>
                      </a:pPr>
                      <a:r>
                        <a:rPr b="1" lang="en">
                          <a:solidFill>
                            <a:schemeClr val="dk1"/>
                          </a:solidFill>
                        </a:rPr>
                        <a:t>Methods</a:t>
                      </a:r>
                      <a:endParaRPr b="1"/>
                    </a:p>
                  </a:txBody>
                  <a:tcPr marT="91425" marB="91425" marR="91425" marL="91425">
                    <a:solidFill>
                      <a:srgbClr val="C9DAF8"/>
                    </a:solidFill>
                  </a:tcPr>
                </a:tc>
                <a:tc>
                  <a:txBody>
                    <a:bodyPr/>
                    <a:lstStyle/>
                    <a:p>
                      <a:pPr indent="0" lvl="0" marL="0" rtl="0" algn="l">
                        <a:spcBef>
                          <a:spcPts val="0"/>
                        </a:spcBef>
                        <a:spcAft>
                          <a:spcPts val="0"/>
                        </a:spcAft>
                        <a:buNone/>
                      </a:pPr>
                      <a:r>
                        <a:rPr b="1" lang="en">
                          <a:solidFill>
                            <a:schemeClr val="dk1"/>
                          </a:solidFill>
                        </a:rPr>
                        <a:t>Max Proposals</a:t>
                      </a:r>
                      <a:endParaRPr b="1"/>
                    </a:p>
                  </a:txBody>
                  <a:tcPr marT="91425" marB="91425" marR="91425" marL="91425">
                    <a:solidFill>
                      <a:srgbClr val="C9DAF8"/>
                    </a:solidFill>
                  </a:tcPr>
                </a:tc>
                <a:tc>
                  <a:txBody>
                    <a:bodyPr/>
                    <a:lstStyle/>
                    <a:p>
                      <a:pPr indent="0" lvl="0" marL="0" rtl="0" algn="l">
                        <a:spcBef>
                          <a:spcPts val="0"/>
                        </a:spcBef>
                        <a:spcAft>
                          <a:spcPts val="0"/>
                        </a:spcAft>
                        <a:buNone/>
                      </a:pPr>
                      <a:r>
                        <a:rPr b="1" lang="en">
                          <a:solidFill>
                            <a:schemeClr val="dk1"/>
                          </a:solidFill>
                        </a:rPr>
                        <a:t>Average Recall %</a:t>
                      </a:r>
                      <a:endParaRPr b="1"/>
                    </a:p>
                  </a:txBody>
                  <a:tcPr marT="91425" marB="91425" marR="91425" marL="91425">
                    <a:solidFill>
                      <a:srgbClr val="C9DAF8"/>
                    </a:solidFill>
                  </a:tcPr>
                </a:tc>
                <a:tc>
                  <a:txBody>
                    <a:bodyPr/>
                    <a:lstStyle/>
                    <a:p>
                      <a:pPr indent="0" lvl="0" marL="0" rtl="0" algn="l">
                        <a:spcBef>
                          <a:spcPts val="0"/>
                        </a:spcBef>
                        <a:spcAft>
                          <a:spcPts val="0"/>
                        </a:spcAft>
                        <a:buNone/>
                      </a:pPr>
                      <a:r>
                        <a:rPr b="1" lang="en">
                          <a:solidFill>
                            <a:schemeClr val="dk1"/>
                          </a:solidFill>
                        </a:rPr>
                        <a:t>Meteor Score %</a:t>
                      </a:r>
                      <a:endParaRPr b="1">
                        <a:solidFill>
                          <a:schemeClr val="dk1"/>
                        </a:solidFill>
                      </a:endParaRPr>
                    </a:p>
                  </a:txBody>
                  <a:tcPr marT="91425" marB="91425" marR="91425" marL="91425">
                    <a:solidFill>
                      <a:srgbClr val="C9DAF8"/>
                    </a:solidFill>
                  </a:tcPr>
                </a:tc>
              </a:tr>
              <a:tr h="381000">
                <a:tc>
                  <a:txBody>
                    <a:bodyPr/>
                    <a:lstStyle/>
                    <a:p>
                      <a:pPr indent="0" lvl="0" marL="0" rtl="0" algn="l">
                        <a:spcBef>
                          <a:spcPts val="0"/>
                        </a:spcBef>
                        <a:spcAft>
                          <a:spcPts val="0"/>
                        </a:spcAft>
                        <a:buNone/>
                      </a:pPr>
                      <a:r>
                        <a:rPr b="1" lang="en">
                          <a:solidFill>
                            <a:schemeClr val="dk1"/>
                          </a:solidFill>
                        </a:rPr>
                        <a:t>Masked Transformers[1]</a:t>
                      </a:r>
                      <a:endParaRPr b="1"/>
                    </a:p>
                  </a:txBody>
                  <a:tcPr marT="91425" marB="91425" marR="91425" marL="91425"/>
                </a:tc>
                <a:tc>
                  <a:txBody>
                    <a:bodyPr/>
                    <a:lstStyle/>
                    <a:p>
                      <a:pPr indent="0" lvl="0" marL="0" rtl="0" algn="l">
                        <a:spcBef>
                          <a:spcPts val="0"/>
                        </a:spcBef>
                        <a:spcAft>
                          <a:spcPts val="0"/>
                        </a:spcAft>
                        <a:buNone/>
                      </a:pPr>
                      <a:r>
                        <a:rPr lang="en"/>
                        <a:t>1000</a:t>
                      </a:r>
                      <a:endParaRPr/>
                    </a:p>
                  </a:txBody>
                  <a:tcPr marT="91425" marB="91425" marR="91425" marL="91425"/>
                </a:tc>
                <a:tc>
                  <a:txBody>
                    <a:bodyPr/>
                    <a:lstStyle/>
                    <a:p>
                      <a:pPr indent="0" lvl="0" marL="0" rtl="0" algn="l">
                        <a:spcBef>
                          <a:spcPts val="0"/>
                        </a:spcBef>
                        <a:spcAft>
                          <a:spcPts val="0"/>
                        </a:spcAft>
                        <a:buNone/>
                      </a:pPr>
                      <a:r>
                        <a:rPr b="1" lang="en"/>
                        <a:t>52.95</a:t>
                      </a:r>
                      <a:endParaRPr b="1"/>
                    </a:p>
                  </a:txBody>
                  <a:tcPr marT="91425" marB="91425" marR="91425" marL="91425"/>
                </a:tc>
                <a:tc>
                  <a:txBody>
                    <a:bodyPr/>
                    <a:lstStyle/>
                    <a:p>
                      <a:pPr indent="0" lvl="0" marL="0" rtl="0" algn="l">
                        <a:spcBef>
                          <a:spcPts val="0"/>
                        </a:spcBef>
                        <a:spcAft>
                          <a:spcPts val="0"/>
                        </a:spcAft>
                        <a:buNone/>
                      </a:pPr>
                      <a:r>
                        <a:rPr b="1" lang="en">
                          <a:solidFill>
                            <a:schemeClr val="dk1"/>
                          </a:solidFill>
                        </a:rPr>
                        <a:t>9.25</a:t>
                      </a:r>
                      <a:endParaRPr b="1">
                        <a:solidFill>
                          <a:schemeClr val="dk1"/>
                        </a:solidFill>
                      </a:endParaRPr>
                    </a:p>
                  </a:txBody>
                  <a:tcPr marT="91425" marB="91425" marR="91425" marL="91425"/>
                </a:tc>
              </a:tr>
              <a:tr h="396200">
                <a:tc>
                  <a:txBody>
                    <a:bodyPr/>
                    <a:lstStyle/>
                    <a:p>
                      <a:pPr indent="0" lvl="0" marL="0" rtl="0" algn="l">
                        <a:spcBef>
                          <a:spcPts val="0"/>
                        </a:spcBef>
                        <a:spcAft>
                          <a:spcPts val="0"/>
                        </a:spcAft>
                        <a:buNone/>
                      </a:pPr>
                      <a:r>
                        <a:rPr b="1" lang="en">
                          <a:solidFill>
                            <a:schemeClr val="dk1"/>
                          </a:solidFill>
                        </a:rPr>
                        <a:t>Dense Event Captioning[2]</a:t>
                      </a:r>
                      <a:endParaRPr b="1"/>
                    </a:p>
                  </a:txBody>
                  <a:tcPr marT="91425" marB="91425" marR="91425" marL="91425"/>
                </a:tc>
                <a:tc>
                  <a:txBody>
                    <a:bodyPr/>
                    <a:lstStyle/>
                    <a:p>
                      <a:pPr indent="0" lvl="0" marL="0" rtl="0" algn="l">
                        <a:spcBef>
                          <a:spcPts val="0"/>
                        </a:spcBef>
                        <a:spcAft>
                          <a:spcPts val="0"/>
                        </a:spcAft>
                        <a:buNone/>
                      </a:pPr>
                      <a:r>
                        <a:rPr lang="en"/>
                        <a:t>1000</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4.82</a:t>
                      </a:r>
                      <a:endParaRPr>
                        <a:solidFill>
                          <a:schemeClr val="dk1"/>
                        </a:solidFill>
                      </a:endParaRPr>
                    </a:p>
                  </a:txBody>
                  <a:tcPr marT="91425" marB="91425" marR="91425" marL="91425"/>
                </a:tc>
              </a:tr>
              <a:tr h="396200">
                <a:tc>
                  <a:txBody>
                    <a:bodyPr/>
                    <a:lstStyle/>
                    <a:p>
                      <a:pPr indent="0" lvl="0" marL="0" rtl="0" algn="l">
                        <a:spcBef>
                          <a:spcPts val="0"/>
                        </a:spcBef>
                        <a:spcAft>
                          <a:spcPts val="0"/>
                        </a:spcAft>
                        <a:buNone/>
                      </a:pPr>
                      <a:r>
                        <a:rPr b="1" lang="en">
                          <a:solidFill>
                            <a:schemeClr val="dk1"/>
                          </a:solidFill>
                        </a:rPr>
                        <a:t>ProcNets Proposals[3]</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en"/>
                        <a:t>1000</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47.01</a:t>
                      </a:r>
                      <a:endParaRPr/>
                    </a:p>
                  </a:txBody>
                  <a:tcPr marT="91425" marB="91425" marR="91425" marL="91425"/>
                </a:tc>
                <a:tc>
                  <a:txBody>
                    <a:bodyPr/>
                    <a:lstStyle/>
                    <a:p>
                      <a:pPr indent="0" lvl="0" marL="0" rtl="0" algn="l">
                        <a:spcBef>
                          <a:spcPts val="0"/>
                        </a:spcBef>
                        <a:spcAft>
                          <a:spcPts val="0"/>
                        </a:spcAft>
                        <a:buNone/>
                      </a:pPr>
                      <a:r>
                        <a:t/>
                      </a:r>
                      <a:endParaRPr>
                        <a:solidFill>
                          <a:schemeClr val="dk1"/>
                        </a:solidFill>
                      </a:endParaRPr>
                    </a:p>
                  </a:txBody>
                  <a:tcPr marT="91425" marB="91425" marR="91425" marL="91425"/>
                </a:tc>
              </a:tr>
              <a:tr h="396200">
                <a:tc>
                  <a:txBody>
                    <a:bodyPr/>
                    <a:lstStyle/>
                    <a:p>
                      <a:pPr indent="0" lvl="0" marL="0" rtl="0" algn="l">
                        <a:spcBef>
                          <a:spcPts val="0"/>
                        </a:spcBef>
                        <a:spcAft>
                          <a:spcPts val="0"/>
                        </a:spcAft>
                        <a:buNone/>
                      </a:pPr>
                      <a:r>
                        <a:rPr b="1" lang="en">
                          <a:solidFill>
                            <a:schemeClr val="dk1"/>
                          </a:solidFill>
                        </a:rPr>
                        <a:t>Ours</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b="1" lang="en"/>
                        <a:t>27</a:t>
                      </a:r>
                      <a:endParaRPr b="1"/>
                    </a:p>
                  </a:txBody>
                  <a:tcPr marT="91425" marB="91425" marR="91425" marL="91425"/>
                </a:tc>
                <a:tc>
                  <a:txBody>
                    <a:bodyPr/>
                    <a:lstStyle/>
                    <a:p>
                      <a:pPr indent="0" lvl="0" marL="0" rtl="0" algn="l">
                        <a:spcBef>
                          <a:spcPts val="0"/>
                        </a:spcBef>
                        <a:spcAft>
                          <a:spcPts val="0"/>
                        </a:spcAft>
                        <a:buNone/>
                      </a:pPr>
                      <a:r>
                        <a:rPr lang="en"/>
                        <a:t>44.07</a:t>
                      </a:r>
                      <a:endParaRPr/>
                    </a:p>
                  </a:txBody>
                  <a:tcPr marT="91425" marB="91425" marR="91425" marL="91425"/>
                </a:tc>
                <a:tc>
                  <a:txBody>
                    <a:bodyPr/>
                    <a:lstStyle/>
                    <a:p>
                      <a:pPr indent="0" lvl="0" marL="0" rtl="0" algn="l">
                        <a:spcBef>
                          <a:spcPts val="0"/>
                        </a:spcBef>
                        <a:spcAft>
                          <a:spcPts val="0"/>
                        </a:spcAft>
                        <a:buNone/>
                      </a:pPr>
                      <a:r>
                        <a:rPr lang="en">
                          <a:solidFill>
                            <a:schemeClr val="dk1"/>
                          </a:solidFill>
                        </a:rPr>
                        <a:t>4.15</a:t>
                      </a:r>
                      <a:endParaRPr>
                        <a:solidFill>
                          <a:schemeClr val="dk1"/>
                        </a:solidFill>
                      </a:endParaRPr>
                    </a:p>
                  </a:txBody>
                  <a:tcPr marT="91425" marB="91425" marR="91425" marL="91425"/>
                </a:tc>
              </a:tr>
            </a:tbl>
          </a:graphicData>
        </a:graphic>
      </p:graphicFrame>
      <p:sp>
        <p:nvSpPr>
          <p:cNvPr id="356" name="Google Shape;356;p33"/>
          <p:cNvSpPr txBox="1"/>
          <p:nvPr/>
        </p:nvSpPr>
        <p:spPr>
          <a:xfrm>
            <a:off x="3328150" y="4570800"/>
            <a:ext cx="5331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[1] Maksed Transformer, CVPR’ 2018</a:t>
            </a:r>
            <a:endParaRPr sz="800"/>
          </a:p>
          <a:p>
            <a:pPr indent="0" lvl="0" marL="0" rtl="0" algn="l">
              <a:spcBef>
                <a:spcPts val="0"/>
              </a:spcBef>
              <a:spcAft>
                <a:spcPts val="0"/>
              </a:spcAft>
              <a:buNone/>
            </a:pPr>
            <a:r>
              <a:rPr lang="en" sz="800"/>
              <a:t>[2] Dense-captioning events, CVPR’ 2018</a:t>
            </a:r>
            <a:endParaRPr sz="800"/>
          </a:p>
          <a:p>
            <a:pPr indent="0" lvl="0" marL="0" rtl="0" algn="l">
              <a:spcBef>
                <a:spcPts val="0"/>
              </a:spcBef>
              <a:spcAft>
                <a:spcPts val="0"/>
              </a:spcAft>
              <a:buNone/>
            </a:pPr>
            <a:r>
              <a:rPr lang="en" sz="800"/>
              <a:t>[3] Automatic Learning procedures, AAAI’ 2018</a:t>
            </a:r>
            <a:endParaRPr sz="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sp>
        <p:nvSpPr>
          <p:cNvPr id="361" name="Google Shape;361;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Reason for lower Scores</a:t>
            </a:r>
            <a:endParaRPr/>
          </a:p>
        </p:txBody>
      </p:sp>
      <p:sp>
        <p:nvSpPr>
          <p:cNvPr id="362" name="Google Shape;362;p34"/>
          <p:cNvSpPr txBox="1"/>
          <p:nvPr>
            <p:ph idx="1" type="body"/>
          </p:nvPr>
        </p:nvSpPr>
        <p:spPr>
          <a:xfrm>
            <a:off x="311700" y="1152475"/>
            <a:ext cx="8520600" cy="114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latin typeface="Roboto"/>
                <a:ea typeface="Roboto"/>
                <a:cs typeface="Roboto"/>
                <a:sym typeface="Roboto"/>
              </a:rPr>
              <a:t>Considering only 27 max proposals </a:t>
            </a:r>
            <a:r>
              <a:rPr b="1" lang="en" sz="1400">
                <a:latin typeface="Roboto"/>
                <a:ea typeface="Roboto"/>
                <a:cs typeface="Roboto"/>
                <a:sym typeface="Roboto"/>
              </a:rPr>
              <a:t>per video</a:t>
            </a:r>
            <a:r>
              <a:rPr b="1" lang="en" sz="1400">
                <a:latin typeface="Roboto"/>
                <a:ea typeface="Roboto"/>
                <a:cs typeface="Roboto"/>
                <a:sym typeface="Roboto"/>
              </a:rPr>
              <a:t> might be possible reason:</a:t>
            </a:r>
            <a:endParaRPr b="1" sz="1400">
              <a:latin typeface="Roboto"/>
              <a:ea typeface="Roboto"/>
              <a:cs typeface="Roboto"/>
              <a:sym typeface="Roboto"/>
            </a:endParaRPr>
          </a:p>
          <a:p>
            <a:pPr indent="-317500" lvl="0" marL="457200" rtl="0" algn="l">
              <a:spcBef>
                <a:spcPts val="1600"/>
              </a:spcBef>
              <a:spcAft>
                <a:spcPts val="0"/>
              </a:spcAft>
              <a:buSzPts val="1400"/>
              <a:buFont typeface="Roboto"/>
              <a:buChar char="-"/>
            </a:pPr>
            <a:r>
              <a:rPr lang="en" sz="1400">
                <a:latin typeface="Roboto"/>
                <a:ea typeface="Roboto"/>
                <a:cs typeface="Roboto"/>
                <a:sym typeface="Roboto"/>
              </a:rPr>
              <a:t>Reduces chances of predicting correct proposal</a:t>
            </a:r>
            <a:endParaRPr sz="1400">
              <a:latin typeface="Roboto"/>
              <a:ea typeface="Roboto"/>
              <a:cs typeface="Roboto"/>
              <a:sym typeface="Roboto"/>
            </a:endParaRPr>
          </a:p>
          <a:p>
            <a:pPr indent="-317500" lvl="0" marL="457200" rtl="0" algn="l">
              <a:spcBef>
                <a:spcPts val="0"/>
              </a:spcBef>
              <a:spcAft>
                <a:spcPts val="0"/>
              </a:spcAft>
              <a:buSzPts val="1400"/>
              <a:buFont typeface="Roboto"/>
              <a:buChar char="-"/>
            </a:pPr>
            <a:r>
              <a:rPr lang="en" sz="1400">
                <a:latin typeface="Roboto"/>
                <a:ea typeface="Roboto"/>
                <a:cs typeface="Roboto"/>
                <a:sym typeface="Roboto"/>
              </a:rPr>
              <a:t>Less proposals being trained to caption the data</a:t>
            </a:r>
            <a:endParaRPr sz="1400">
              <a:latin typeface="Roboto"/>
              <a:ea typeface="Roboto"/>
              <a:cs typeface="Roboto"/>
              <a:sym typeface="Roboto"/>
            </a:endParaRPr>
          </a:p>
        </p:txBody>
      </p:sp>
      <p:sp>
        <p:nvSpPr>
          <p:cNvPr id="363" name="Google Shape;363;p34"/>
          <p:cNvSpPr txBox="1"/>
          <p:nvPr/>
        </p:nvSpPr>
        <p:spPr>
          <a:xfrm>
            <a:off x="416725" y="2488400"/>
            <a:ext cx="7429500" cy="9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Advantages:</a:t>
            </a:r>
            <a:endParaRPr b="1"/>
          </a:p>
          <a:p>
            <a:pPr indent="0" lvl="0" marL="0" rtl="0" algn="l">
              <a:spcBef>
                <a:spcPts val="0"/>
              </a:spcBef>
              <a:spcAft>
                <a:spcPts val="0"/>
              </a:spcAft>
              <a:buNone/>
            </a:pPr>
            <a:r>
              <a:t/>
            </a:r>
            <a:endParaRPr b="1"/>
          </a:p>
          <a:p>
            <a:pPr indent="-317500" lvl="0" marL="457200" rtl="0" algn="l">
              <a:spcBef>
                <a:spcPts val="0"/>
              </a:spcBef>
              <a:spcAft>
                <a:spcPts val="0"/>
              </a:spcAft>
              <a:buSzPts val="1400"/>
              <a:buChar char="-"/>
            </a:pPr>
            <a:r>
              <a:rPr lang="en"/>
              <a:t>Can be trained in less time 8 hours compared to 2 days training for other models</a:t>
            </a:r>
            <a:endParaRPr/>
          </a:p>
          <a:p>
            <a:pPr indent="-317500" lvl="0" marL="457200" rtl="0" algn="l">
              <a:spcBef>
                <a:spcPts val="0"/>
              </a:spcBef>
              <a:spcAft>
                <a:spcPts val="0"/>
              </a:spcAft>
              <a:buSzPts val="1400"/>
              <a:buChar char="-"/>
            </a:pPr>
            <a:r>
              <a:rPr lang="en"/>
              <a:t>It reduces the multiple random proposal selection and decoding time</a:t>
            </a:r>
            <a:endParaRPr/>
          </a:p>
          <a:p>
            <a:pPr indent="-317500" lvl="0" marL="457200" rtl="0" algn="l">
              <a:spcBef>
                <a:spcPts val="0"/>
              </a:spcBef>
              <a:spcAft>
                <a:spcPts val="0"/>
              </a:spcAft>
              <a:buSzPts val="1400"/>
              <a:buChar char="-"/>
            </a:pPr>
            <a:r>
              <a:rPr lang="en"/>
              <a:t>Average Precision of proposals becomes more than recall</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Google Shape;368;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Reason for lower Scores</a:t>
            </a:r>
            <a:endParaRPr/>
          </a:p>
        </p:txBody>
      </p:sp>
      <p:sp>
        <p:nvSpPr>
          <p:cNvPr id="369" name="Google Shape;369;p35"/>
          <p:cNvSpPr txBox="1"/>
          <p:nvPr/>
        </p:nvSpPr>
        <p:spPr>
          <a:xfrm>
            <a:off x="311700" y="1214425"/>
            <a:ext cx="7429500" cy="9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Advantages:</a:t>
            </a:r>
            <a:endParaRPr b="1"/>
          </a:p>
          <a:p>
            <a:pPr indent="0" lvl="0" marL="0" rtl="0" algn="l">
              <a:spcBef>
                <a:spcPts val="0"/>
              </a:spcBef>
              <a:spcAft>
                <a:spcPts val="0"/>
              </a:spcAft>
              <a:buNone/>
            </a:pPr>
            <a:r>
              <a:t/>
            </a:r>
            <a:endParaRPr b="1"/>
          </a:p>
          <a:p>
            <a:pPr indent="-317500" lvl="0" marL="457200" rtl="0" algn="l">
              <a:spcBef>
                <a:spcPts val="0"/>
              </a:spcBef>
              <a:spcAft>
                <a:spcPts val="0"/>
              </a:spcAft>
              <a:buSzPts val="1400"/>
              <a:buChar char="-"/>
            </a:pPr>
            <a:r>
              <a:rPr lang="en"/>
              <a:t>Can be trained in less time 8 hours compared to 2 days training for other models</a:t>
            </a:r>
            <a:endParaRPr/>
          </a:p>
          <a:p>
            <a:pPr indent="-317500" lvl="0" marL="457200" rtl="0" algn="l">
              <a:spcBef>
                <a:spcPts val="0"/>
              </a:spcBef>
              <a:spcAft>
                <a:spcPts val="0"/>
              </a:spcAft>
              <a:buSzPts val="1400"/>
              <a:buChar char="-"/>
            </a:pPr>
            <a:r>
              <a:rPr lang="en"/>
              <a:t>It reduces the multiple random proposal selection and decoding time</a:t>
            </a:r>
            <a:endParaRPr/>
          </a:p>
          <a:p>
            <a:pPr indent="-317500" lvl="0" marL="457200" rtl="0" algn="l">
              <a:spcBef>
                <a:spcPts val="0"/>
              </a:spcBef>
              <a:spcAft>
                <a:spcPts val="0"/>
              </a:spcAft>
              <a:buSzPts val="1400"/>
              <a:buChar char="-"/>
            </a:pPr>
            <a:r>
              <a:rPr lang="en"/>
              <a:t>Average Precision of proposals becomes more than recall</a:t>
            </a:r>
            <a:endParaRPr/>
          </a:p>
        </p:txBody>
      </p:sp>
      <p:pic>
        <p:nvPicPr>
          <p:cNvPr id="370" name="Google Shape;370;p35"/>
          <p:cNvPicPr preferRelativeResize="0"/>
          <p:nvPr/>
        </p:nvPicPr>
        <p:blipFill>
          <a:blip r:embed="rId3">
            <a:alphaModFix/>
          </a:blip>
          <a:stretch>
            <a:fillRect/>
          </a:stretch>
        </p:blipFill>
        <p:spPr>
          <a:xfrm>
            <a:off x="1450175" y="2512225"/>
            <a:ext cx="5991225" cy="24860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Qualitative Examples of Captioning Module</a:t>
            </a:r>
            <a:endParaRPr/>
          </a:p>
        </p:txBody>
      </p:sp>
      <p:pic>
        <p:nvPicPr>
          <p:cNvPr id="376" name="Google Shape;376;p36"/>
          <p:cNvPicPr preferRelativeResize="0"/>
          <p:nvPr/>
        </p:nvPicPr>
        <p:blipFill>
          <a:blip r:embed="rId3">
            <a:alphaModFix/>
          </a:blip>
          <a:stretch>
            <a:fillRect/>
          </a:stretch>
        </p:blipFill>
        <p:spPr>
          <a:xfrm>
            <a:off x="1462075" y="1077250"/>
            <a:ext cx="5641970" cy="3820976"/>
          </a:xfrm>
          <a:prstGeom prst="rect">
            <a:avLst/>
          </a:prstGeom>
          <a:noFill/>
          <a:ln>
            <a:noFill/>
          </a:ln>
        </p:spPr>
      </p:pic>
      <p:cxnSp>
        <p:nvCxnSpPr>
          <p:cNvPr id="377" name="Google Shape;377;p36"/>
          <p:cNvCxnSpPr/>
          <p:nvPr/>
        </p:nvCxnSpPr>
        <p:spPr>
          <a:xfrm>
            <a:off x="3036100" y="1559725"/>
            <a:ext cx="1119300" cy="0"/>
          </a:xfrm>
          <a:prstGeom prst="straightConnector1">
            <a:avLst/>
          </a:prstGeom>
          <a:noFill/>
          <a:ln cap="flat" cmpd="sng" w="28575">
            <a:solidFill>
              <a:srgbClr val="FF0000"/>
            </a:solidFill>
            <a:prstDash val="solid"/>
            <a:round/>
            <a:headEnd len="med" w="med" type="none"/>
            <a:tailEnd len="med" w="med" type="none"/>
          </a:ln>
        </p:spPr>
      </p:cxnSp>
      <p:cxnSp>
        <p:nvCxnSpPr>
          <p:cNvPr id="378" name="Google Shape;378;p36"/>
          <p:cNvCxnSpPr/>
          <p:nvPr/>
        </p:nvCxnSpPr>
        <p:spPr>
          <a:xfrm>
            <a:off x="5191125" y="1619275"/>
            <a:ext cx="1119300" cy="0"/>
          </a:xfrm>
          <a:prstGeom prst="straightConnector1">
            <a:avLst/>
          </a:prstGeom>
          <a:noFill/>
          <a:ln cap="flat" cmpd="sng" w="28575">
            <a:solidFill>
              <a:srgbClr val="FF0000"/>
            </a:solidFill>
            <a:prstDash val="solid"/>
            <a:round/>
            <a:headEnd len="med" w="med" type="none"/>
            <a:tailEnd len="med" w="med" type="none"/>
          </a:ln>
        </p:spPr>
      </p:cxnSp>
      <p:cxnSp>
        <p:nvCxnSpPr>
          <p:cNvPr id="379" name="Google Shape;379;p36"/>
          <p:cNvCxnSpPr/>
          <p:nvPr/>
        </p:nvCxnSpPr>
        <p:spPr>
          <a:xfrm>
            <a:off x="5191125" y="2345475"/>
            <a:ext cx="1536000" cy="0"/>
          </a:xfrm>
          <a:prstGeom prst="straightConnector1">
            <a:avLst/>
          </a:prstGeom>
          <a:noFill/>
          <a:ln cap="flat" cmpd="sng" w="28575">
            <a:solidFill>
              <a:srgbClr val="FF0000"/>
            </a:solidFill>
            <a:prstDash val="solid"/>
            <a:round/>
            <a:headEnd len="med" w="med" type="none"/>
            <a:tailEnd len="med" w="med" type="none"/>
          </a:ln>
        </p:spPr>
      </p:cxnSp>
      <p:cxnSp>
        <p:nvCxnSpPr>
          <p:cNvPr id="380" name="Google Shape;380;p36"/>
          <p:cNvCxnSpPr/>
          <p:nvPr/>
        </p:nvCxnSpPr>
        <p:spPr>
          <a:xfrm flipH="1" rot="10800000">
            <a:off x="2369350" y="2345475"/>
            <a:ext cx="1571700" cy="12000"/>
          </a:xfrm>
          <a:prstGeom prst="straightConnector1">
            <a:avLst/>
          </a:prstGeom>
          <a:noFill/>
          <a:ln cap="flat" cmpd="sng" w="28575">
            <a:solidFill>
              <a:srgbClr val="FF0000"/>
            </a:solidFill>
            <a:prstDash val="solid"/>
            <a:round/>
            <a:headEnd len="med" w="med" type="none"/>
            <a:tailEnd len="med" w="med" type="none"/>
          </a:ln>
        </p:spPr>
      </p:cxnSp>
      <p:cxnSp>
        <p:nvCxnSpPr>
          <p:cNvPr id="381" name="Google Shape;381;p36"/>
          <p:cNvCxnSpPr/>
          <p:nvPr/>
        </p:nvCxnSpPr>
        <p:spPr>
          <a:xfrm flipH="1" rot="10800000">
            <a:off x="1571650" y="2833625"/>
            <a:ext cx="2547900" cy="12000"/>
          </a:xfrm>
          <a:prstGeom prst="straightConnector1">
            <a:avLst/>
          </a:prstGeom>
          <a:noFill/>
          <a:ln cap="flat" cmpd="sng" w="28575">
            <a:solidFill>
              <a:srgbClr val="FF0000"/>
            </a:solidFill>
            <a:prstDash val="solid"/>
            <a:round/>
            <a:headEnd len="med" w="med" type="none"/>
            <a:tailEnd len="med" w="med" type="none"/>
          </a:ln>
        </p:spPr>
      </p:cxnSp>
      <p:cxnSp>
        <p:nvCxnSpPr>
          <p:cNvPr id="382" name="Google Shape;382;p36"/>
          <p:cNvCxnSpPr/>
          <p:nvPr/>
        </p:nvCxnSpPr>
        <p:spPr>
          <a:xfrm flipH="1" rot="10800000">
            <a:off x="4381525" y="2821625"/>
            <a:ext cx="1571700" cy="12000"/>
          </a:xfrm>
          <a:prstGeom prst="straightConnector1">
            <a:avLst/>
          </a:prstGeom>
          <a:noFill/>
          <a:ln cap="flat" cmpd="sng" w="28575">
            <a:solidFill>
              <a:srgbClr val="FF0000"/>
            </a:solidFill>
            <a:prstDash val="solid"/>
            <a:round/>
            <a:headEnd len="med" w="med" type="none"/>
            <a:tailEnd len="med" w="med" type="none"/>
          </a:ln>
        </p:spPr>
      </p:cxnSp>
      <p:cxnSp>
        <p:nvCxnSpPr>
          <p:cNvPr id="383" name="Google Shape;383;p36"/>
          <p:cNvCxnSpPr/>
          <p:nvPr/>
        </p:nvCxnSpPr>
        <p:spPr>
          <a:xfrm>
            <a:off x="1714450" y="4083850"/>
            <a:ext cx="1893000" cy="0"/>
          </a:xfrm>
          <a:prstGeom prst="straightConnector1">
            <a:avLst/>
          </a:prstGeom>
          <a:noFill/>
          <a:ln cap="flat" cmpd="sng" w="28575">
            <a:solidFill>
              <a:srgbClr val="FF0000"/>
            </a:solidFill>
            <a:prstDash val="solid"/>
            <a:round/>
            <a:headEnd len="med" w="med" type="none"/>
            <a:tailEnd len="med" w="med" type="none"/>
          </a:ln>
        </p:spPr>
      </p:cxnSp>
      <p:cxnSp>
        <p:nvCxnSpPr>
          <p:cNvPr id="384" name="Google Shape;384;p36"/>
          <p:cNvCxnSpPr/>
          <p:nvPr/>
        </p:nvCxnSpPr>
        <p:spPr>
          <a:xfrm>
            <a:off x="1524000" y="3798100"/>
            <a:ext cx="654900" cy="12000"/>
          </a:xfrm>
          <a:prstGeom prst="straightConnector1">
            <a:avLst/>
          </a:prstGeom>
          <a:noFill/>
          <a:ln cap="flat" cmpd="sng" w="28575">
            <a:solidFill>
              <a:srgbClr val="FF0000"/>
            </a:solidFill>
            <a:prstDash val="solid"/>
            <a:round/>
            <a:headEnd len="med" w="med" type="none"/>
            <a:tailEnd len="med" w="med" type="none"/>
          </a:ln>
        </p:spPr>
      </p:cxnSp>
      <p:cxnSp>
        <p:nvCxnSpPr>
          <p:cNvPr id="385" name="Google Shape;385;p36"/>
          <p:cNvCxnSpPr/>
          <p:nvPr/>
        </p:nvCxnSpPr>
        <p:spPr>
          <a:xfrm>
            <a:off x="4429125" y="4107650"/>
            <a:ext cx="2559900" cy="0"/>
          </a:xfrm>
          <a:prstGeom prst="straightConnector1">
            <a:avLst/>
          </a:prstGeom>
          <a:noFill/>
          <a:ln cap="flat" cmpd="sng" w="28575">
            <a:solidFill>
              <a:srgbClr val="FF0000"/>
            </a:solidFill>
            <a:prstDash val="solid"/>
            <a:round/>
            <a:headEnd len="med" w="med" type="none"/>
            <a:tailEnd len="med" w="med" type="none"/>
          </a:ln>
        </p:spPr>
      </p:cxnSp>
      <p:cxnSp>
        <p:nvCxnSpPr>
          <p:cNvPr id="386" name="Google Shape;386;p36"/>
          <p:cNvCxnSpPr/>
          <p:nvPr/>
        </p:nvCxnSpPr>
        <p:spPr>
          <a:xfrm flipH="1" rot="10800000">
            <a:off x="3036100" y="4595750"/>
            <a:ext cx="1107300" cy="9600"/>
          </a:xfrm>
          <a:prstGeom prst="straightConnector1">
            <a:avLst/>
          </a:prstGeom>
          <a:noFill/>
          <a:ln cap="flat" cmpd="sng" w="28575">
            <a:solidFill>
              <a:srgbClr val="FF0000"/>
            </a:solidFill>
            <a:prstDash val="solid"/>
            <a:round/>
            <a:headEnd len="med" w="med" type="none"/>
            <a:tailEnd len="med" w="med" type="none"/>
          </a:ln>
        </p:spPr>
      </p:cxnSp>
      <p:cxnSp>
        <p:nvCxnSpPr>
          <p:cNvPr id="387" name="Google Shape;387;p36"/>
          <p:cNvCxnSpPr/>
          <p:nvPr/>
        </p:nvCxnSpPr>
        <p:spPr>
          <a:xfrm flipH="1" rot="10800000">
            <a:off x="5953225" y="4595750"/>
            <a:ext cx="1107300" cy="9600"/>
          </a:xfrm>
          <a:prstGeom prst="straightConnector1">
            <a:avLst/>
          </a:prstGeom>
          <a:noFill/>
          <a:ln cap="flat" cmpd="sng" w="28575">
            <a:solidFill>
              <a:srgbClr val="FF0000"/>
            </a:solidFill>
            <a:prstDash val="solid"/>
            <a:round/>
            <a:headEnd len="med" w="med" type="none"/>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Google Shape;392;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393" name="Google Shape;393;p37"/>
          <p:cNvSpPr txBox="1"/>
          <p:nvPr>
            <p:ph idx="1" type="body"/>
          </p:nvPr>
        </p:nvSpPr>
        <p:spPr>
          <a:xfrm>
            <a:off x="311700" y="1152475"/>
            <a:ext cx="8520600" cy="31875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Font typeface="Roboto"/>
              <a:buChar char="-"/>
            </a:pPr>
            <a:r>
              <a:rPr lang="en" sz="1700">
                <a:latin typeface="Roboto"/>
                <a:ea typeface="Roboto"/>
                <a:cs typeface="Roboto"/>
                <a:sym typeface="Roboto"/>
              </a:rPr>
              <a:t>Inspired by success of attention weights and relating recent with global feature used for action recognition in video [1], we experiment the concept for captioning</a:t>
            </a:r>
            <a:endParaRPr sz="1700">
              <a:latin typeface="Roboto"/>
              <a:ea typeface="Roboto"/>
              <a:cs typeface="Roboto"/>
              <a:sym typeface="Roboto"/>
            </a:endParaRPr>
          </a:p>
          <a:p>
            <a:pPr indent="-336550" lvl="0" marL="457200" rtl="0" algn="l">
              <a:spcBef>
                <a:spcPts val="0"/>
              </a:spcBef>
              <a:spcAft>
                <a:spcPts val="0"/>
              </a:spcAft>
              <a:buSzPts val="1700"/>
              <a:buFont typeface="Roboto"/>
              <a:buChar char="-"/>
            </a:pPr>
            <a:r>
              <a:rPr lang="en" sz="1700">
                <a:latin typeface="Roboto"/>
                <a:ea typeface="Roboto"/>
                <a:cs typeface="Roboto"/>
                <a:sym typeface="Roboto"/>
              </a:rPr>
              <a:t>Different from proposing 1000’s of proposals and formulating dense captioning as selection among 1000 proposals approach, we try to predict the fixed maximum 27 proposals per video and its proposals masks.</a:t>
            </a:r>
            <a:endParaRPr sz="1700">
              <a:latin typeface="Roboto"/>
              <a:ea typeface="Roboto"/>
              <a:cs typeface="Roboto"/>
              <a:sym typeface="Roboto"/>
            </a:endParaRPr>
          </a:p>
          <a:p>
            <a:pPr indent="-336550" lvl="0" marL="457200" rtl="0" algn="l">
              <a:spcBef>
                <a:spcPts val="0"/>
              </a:spcBef>
              <a:spcAft>
                <a:spcPts val="0"/>
              </a:spcAft>
              <a:buSzPts val="1700"/>
              <a:buFont typeface="Roboto"/>
              <a:buChar char="-"/>
            </a:pPr>
            <a:r>
              <a:rPr lang="en" sz="1700">
                <a:latin typeface="Roboto"/>
                <a:ea typeface="Roboto"/>
                <a:cs typeface="Roboto"/>
                <a:sym typeface="Roboto"/>
              </a:rPr>
              <a:t>We reduce in training and decoding time, but are was not able to reach the state of the art performance.</a:t>
            </a:r>
            <a:endParaRPr sz="1700">
              <a:latin typeface="Roboto"/>
              <a:ea typeface="Roboto"/>
              <a:cs typeface="Roboto"/>
              <a:sym typeface="Roboto"/>
            </a:endParaRPr>
          </a:p>
          <a:p>
            <a:pPr indent="-336550" lvl="0" marL="457200" rtl="0" algn="l">
              <a:spcBef>
                <a:spcPts val="0"/>
              </a:spcBef>
              <a:spcAft>
                <a:spcPts val="0"/>
              </a:spcAft>
              <a:buSzPts val="1700"/>
              <a:buFont typeface="Roboto"/>
              <a:buChar char="-"/>
            </a:pPr>
            <a:r>
              <a:rPr lang="en" sz="1700">
                <a:latin typeface="Roboto"/>
                <a:ea typeface="Roboto"/>
                <a:cs typeface="Roboto"/>
                <a:sym typeface="Roboto"/>
              </a:rPr>
              <a:t>The captioning can be made more grounded with use of Object detection and Action Recognition with the encoded proposal feature.</a:t>
            </a:r>
            <a:endParaRPr sz="1700">
              <a:latin typeface="Roboto"/>
              <a:ea typeface="Roboto"/>
              <a:cs typeface="Roboto"/>
              <a:sym typeface="Roboto"/>
            </a:endParaRPr>
          </a:p>
        </p:txBody>
      </p:sp>
      <p:sp>
        <p:nvSpPr>
          <p:cNvPr id="394" name="Google Shape;394;p37"/>
          <p:cNvSpPr txBox="1"/>
          <p:nvPr/>
        </p:nvSpPr>
        <p:spPr>
          <a:xfrm>
            <a:off x="3262325" y="4762500"/>
            <a:ext cx="5143500" cy="22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dk1"/>
                </a:solidFill>
              </a:rPr>
              <a:t>[1] Long-term feature bank, CVPR ’2019</a:t>
            </a:r>
            <a:endParaRPr sz="7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8" name="Shape 398"/>
        <p:cNvGrpSpPr/>
        <p:nvPr/>
      </p:nvGrpSpPr>
      <p:grpSpPr>
        <a:xfrm>
          <a:off x="0" y="0"/>
          <a:ext cx="0" cy="0"/>
          <a:chOff x="0" y="0"/>
          <a:chExt cx="0" cy="0"/>
        </a:xfrm>
      </p:grpSpPr>
      <p:sp>
        <p:nvSpPr>
          <p:cNvPr id="399" name="Google Shape;399;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Work</a:t>
            </a:r>
            <a:endParaRPr/>
          </a:p>
        </p:txBody>
      </p:sp>
      <p:sp>
        <p:nvSpPr>
          <p:cNvPr id="400" name="Google Shape;400;p38"/>
          <p:cNvSpPr txBox="1"/>
          <p:nvPr>
            <p:ph idx="1" type="body"/>
          </p:nvPr>
        </p:nvSpPr>
        <p:spPr>
          <a:xfrm>
            <a:off x="311700" y="1596625"/>
            <a:ext cx="8520600" cy="2972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We have poor captioning scores. If we can pretrain the LSTM’s with the ground truth proposals to learn to decode sentences we can improve on current results</a:t>
            </a:r>
            <a:endParaRPr/>
          </a:p>
          <a:p>
            <a:pPr indent="-342900" lvl="0" marL="457200" rtl="0" algn="l">
              <a:spcBef>
                <a:spcPts val="0"/>
              </a:spcBef>
              <a:spcAft>
                <a:spcPts val="0"/>
              </a:spcAft>
              <a:buSzPts val="1800"/>
              <a:buChar char="-"/>
            </a:pPr>
            <a:r>
              <a:rPr lang="en"/>
              <a:t>We are predicting ground truth proposal mask in regression and binary encoding, but are unable to relate them </a:t>
            </a:r>
            <a:r>
              <a:rPr lang="en"/>
              <a:t>together</a:t>
            </a:r>
            <a:r>
              <a:rPr lang="en"/>
              <a:t> in the network.</a:t>
            </a:r>
            <a:endParaRPr/>
          </a:p>
          <a:p>
            <a:pPr indent="-342900" lvl="0" marL="457200" rtl="0" algn="l">
              <a:spcBef>
                <a:spcPts val="0"/>
              </a:spcBef>
              <a:spcAft>
                <a:spcPts val="0"/>
              </a:spcAft>
              <a:buSzPts val="1800"/>
              <a:buChar char="-"/>
            </a:pPr>
            <a:r>
              <a:rPr lang="en"/>
              <a:t>We can convert our current setting to predicts 1000s of proposals and verify its performance.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a:t>
            </a:r>
            <a:r>
              <a:rPr lang="en"/>
              <a:t> Dense Captioning?</a:t>
            </a:r>
            <a:endParaRPr/>
          </a:p>
        </p:txBody>
      </p:sp>
      <p:sp>
        <p:nvSpPr>
          <p:cNvPr id="68" name="Google Shape;68;p15"/>
          <p:cNvSpPr txBox="1"/>
          <p:nvPr>
            <p:ph idx="1" type="body"/>
          </p:nvPr>
        </p:nvSpPr>
        <p:spPr>
          <a:xfrm>
            <a:off x="5089875" y="1152475"/>
            <a:ext cx="35901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rPr>
              <a:t>					</a:t>
            </a:r>
            <a:endParaRPr sz="1100">
              <a:solidFill>
                <a:schemeClr val="dk1"/>
              </a:solidFill>
            </a:endParaRPr>
          </a:p>
          <a:p>
            <a:pPr indent="-342900" lvl="0" marL="457200" rtl="0" algn="l">
              <a:spcBef>
                <a:spcPts val="1600"/>
              </a:spcBef>
              <a:spcAft>
                <a:spcPts val="0"/>
              </a:spcAft>
              <a:buSzPts val="1800"/>
              <a:buChar char="●"/>
            </a:pPr>
            <a:r>
              <a:rPr lang="en"/>
              <a:t>“</a:t>
            </a:r>
            <a:r>
              <a:rPr i="1" lang="en"/>
              <a:t>an elderly man playing the piano in front of a crowd</a:t>
            </a:r>
            <a:r>
              <a:rPr lang="en"/>
              <a:t>”</a:t>
            </a:r>
            <a:endParaRPr/>
          </a:p>
          <a:p>
            <a:pPr indent="-342900" lvl="0" marL="457200" rtl="0" algn="l">
              <a:spcBef>
                <a:spcPts val="0"/>
              </a:spcBef>
              <a:spcAft>
                <a:spcPts val="0"/>
              </a:spcAft>
              <a:buSzPts val="1800"/>
              <a:buChar char="●"/>
            </a:pPr>
            <a:r>
              <a:rPr lang="en"/>
              <a:t>Fails to recognize and articulate all the other events in the video</a:t>
            </a:r>
            <a:endParaRPr/>
          </a:p>
        </p:txBody>
      </p:sp>
      <p:pic>
        <p:nvPicPr>
          <p:cNvPr id="69" name="Google Shape;69;p15"/>
          <p:cNvPicPr preferRelativeResize="0"/>
          <p:nvPr/>
        </p:nvPicPr>
        <p:blipFill>
          <a:blip r:embed="rId3">
            <a:alphaModFix/>
          </a:blip>
          <a:stretch>
            <a:fillRect/>
          </a:stretch>
        </p:blipFill>
        <p:spPr>
          <a:xfrm>
            <a:off x="167575" y="1079075"/>
            <a:ext cx="4785074" cy="375066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Combining global and local information is important in event proposal and captioning</a:t>
            </a:r>
            <a:endParaRPr/>
          </a:p>
          <a:p>
            <a:pPr indent="-342900" lvl="0" marL="457200" rtl="0" algn="l">
              <a:spcBef>
                <a:spcPts val="0"/>
              </a:spcBef>
              <a:spcAft>
                <a:spcPts val="0"/>
              </a:spcAft>
              <a:buSzPts val="1800"/>
              <a:buChar char="●"/>
            </a:pPr>
            <a:r>
              <a:rPr lang="en"/>
              <a:t>Especially when dealing with long videos</a:t>
            </a:r>
            <a:endParaRPr/>
          </a:p>
        </p:txBody>
      </p:sp>
      <p:pic>
        <p:nvPicPr>
          <p:cNvPr id="76" name="Google Shape;76;p16"/>
          <p:cNvPicPr preferRelativeResize="0"/>
          <p:nvPr/>
        </p:nvPicPr>
        <p:blipFill>
          <a:blip r:embed="rId3">
            <a:alphaModFix/>
          </a:blip>
          <a:stretch>
            <a:fillRect/>
          </a:stretch>
        </p:blipFill>
        <p:spPr>
          <a:xfrm>
            <a:off x="2695863" y="2432725"/>
            <a:ext cx="3752285" cy="22751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Related Works</a:t>
            </a:r>
            <a:endParaRPr/>
          </a:p>
        </p:txBody>
      </p:sp>
      <p:sp>
        <p:nvSpPr>
          <p:cNvPr id="82" name="Google Shape;82;p17"/>
          <p:cNvSpPr txBox="1"/>
          <p:nvPr>
            <p:ph idx="1" type="body"/>
          </p:nvPr>
        </p:nvSpPr>
        <p:spPr>
          <a:xfrm>
            <a:off x="311700" y="1152475"/>
            <a:ext cx="51834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Classical Template Based Video Captioning</a:t>
            </a:r>
            <a:endParaRPr/>
          </a:p>
          <a:p>
            <a:pPr indent="-317500" lvl="1" marL="914400" rtl="0" algn="l">
              <a:spcBef>
                <a:spcPts val="0"/>
              </a:spcBef>
              <a:spcAft>
                <a:spcPts val="0"/>
              </a:spcAft>
              <a:buSzPts val="1400"/>
              <a:buChar char="○"/>
            </a:pPr>
            <a:r>
              <a:rPr lang="en"/>
              <a:t>Entities such as objects, actions and scenes are first detected and then fit to pre-defined sentence templates.</a:t>
            </a:r>
            <a:endParaRPr/>
          </a:p>
          <a:p>
            <a:pPr indent="-317500" lvl="1" marL="914400" rtl="0" algn="l">
              <a:spcBef>
                <a:spcPts val="0"/>
              </a:spcBef>
              <a:spcAft>
                <a:spcPts val="0"/>
              </a:spcAft>
              <a:buSzPts val="1400"/>
              <a:buChar char="○"/>
            </a:pPr>
            <a:r>
              <a:rPr lang="en"/>
              <a:t>E.g. SVO (Subject, Object, Verb) tuple-based methods</a:t>
            </a:r>
            <a:endParaRPr/>
          </a:p>
          <a:p>
            <a:pPr indent="-317500" lvl="1" marL="914400" rtl="0" algn="l">
              <a:spcBef>
                <a:spcPts val="0"/>
              </a:spcBef>
              <a:spcAft>
                <a:spcPts val="0"/>
              </a:spcAft>
              <a:buSzPts val="1400"/>
              <a:buChar char="○"/>
            </a:pPr>
            <a:r>
              <a:rPr lang="en"/>
              <a:t>Pros and cons:</a:t>
            </a:r>
            <a:endParaRPr/>
          </a:p>
          <a:p>
            <a:pPr indent="-317500" lvl="2" marL="1371600" rtl="0" algn="l">
              <a:spcBef>
                <a:spcPts val="0"/>
              </a:spcBef>
              <a:spcAft>
                <a:spcPts val="0"/>
              </a:spcAft>
              <a:buSzPts val="1400"/>
              <a:buChar char="■"/>
            </a:pPr>
            <a:r>
              <a:rPr lang="en"/>
              <a:t>Pros: good grammar</a:t>
            </a:r>
            <a:endParaRPr/>
          </a:p>
          <a:p>
            <a:pPr indent="-317500" lvl="2" marL="1371600" rtl="0" algn="l">
              <a:spcBef>
                <a:spcPts val="0"/>
              </a:spcBef>
              <a:spcAft>
                <a:spcPts val="0"/>
              </a:spcAft>
              <a:buSzPts val="1400"/>
              <a:buChar char="■"/>
            </a:pPr>
            <a:r>
              <a:rPr lang="en"/>
              <a:t>Cons: constraints on sentence generation. Limit creativity.</a:t>
            </a:r>
            <a:endParaRPr/>
          </a:p>
        </p:txBody>
      </p:sp>
      <p:pic>
        <p:nvPicPr>
          <p:cNvPr id="83" name="Google Shape;83;p17"/>
          <p:cNvPicPr preferRelativeResize="0"/>
          <p:nvPr/>
        </p:nvPicPr>
        <p:blipFill>
          <a:blip r:embed="rId3">
            <a:alphaModFix/>
          </a:blip>
          <a:stretch>
            <a:fillRect/>
          </a:stretch>
        </p:blipFill>
        <p:spPr>
          <a:xfrm>
            <a:off x="5309550" y="2142475"/>
            <a:ext cx="3522751" cy="2598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Related Works</a:t>
            </a:r>
            <a:endParaRPr/>
          </a:p>
        </p:txBody>
      </p:sp>
      <p:sp>
        <p:nvSpPr>
          <p:cNvPr id="89" name="Google Shape;89;p18"/>
          <p:cNvSpPr txBox="1"/>
          <p:nvPr>
            <p:ph idx="1" type="body"/>
          </p:nvPr>
        </p:nvSpPr>
        <p:spPr>
          <a:xfrm>
            <a:off x="311700" y="1152475"/>
            <a:ext cx="56412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Deep Learning Based Video Captioning</a:t>
            </a:r>
            <a:endParaRPr/>
          </a:p>
          <a:p>
            <a:pPr indent="-317500" lvl="1" marL="914400" rtl="0" algn="l">
              <a:spcBef>
                <a:spcPts val="0"/>
              </a:spcBef>
              <a:spcAft>
                <a:spcPts val="0"/>
              </a:spcAft>
              <a:buSzPts val="1400"/>
              <a:buChar char="○"/>
            </a:pPr>
            <a:r>
              <a:rPr lang="en"/>
              <a:t>Encoder-decoder structure, CNN and RNN</a:t>
            </a:r>
            <a:endParaRPr/>
          </a:p>
          <a:p>
            <a:pPr indent="-317500" lvl="1" marL="914400" rtl="0" algn="l">
              <a:spcBef>
                <a:spcPts val="0"/>
              </a:spcBef>
              <a:spcAft>
                <a:spcPts val="0"/>
              </a:spcAft>
              <a:buSzPts val="1400"/>
              <a:buChar char="○"/>
            </a:pPr>
            <a:r>
              <a:rPr lang="en"/>
              <a:t>Examples:</a:t>
            </a:r>
            <a:endParaRPr/>
          </a:p>
          <a:p>
            <a:pPr indent="-317500" lvl="2" marL="1371600" rtl="0" algn="l">
              <a:spcBef>
                <a:spcPts val="0"/>
              </a:spcBef>
              <a:spcAft>
                <a:spcPts val="0"/>
              </a:spcAft>
              <a:buSzPts val="1400"/>
              <a:buChar char="■"/>
            </a:pPr>
            <a:r>
              <a:rPr i="1" lang="en"/>
              <a:t>Translating videos to natural language using deep recurrent neural networks</a:t>
            </a:r>
            <a:r>
              <a:rPr lang="en"/>
              <a:t>[1] first proposed LSTM-based model and use mean pooling representations over all frames. </a:t>
            </a:r>
            <a:endParaRPr/>
          </a:p>
          <a:p>
            <a:pPr indent="-317500" lvl="2" marL="1371600" rtl="0" algn="l">
              <a:spcBef>
                <a:spcPts val="0"/>
              </a:spcBef>
              <a:spcAft>
                <a:spcPts val="0"/>
              </a:spcAft>
              <a:buSzPts val="1400"/>
              <a:buChar char="■"/>
            </a:pPr>
            <a:r>
              <a:rPr lang="en"/>
              <a:t>Temporal Attention based method, </a:t>
            </a:r>
            <a:r>
              <a:rPr i="1" lang="en"/>
              <a:t>Hierarchical recurrent neural encoder for video representation with application to captioning</a:t>
            </a:r>
            <a:r>
              <a:rPr lang="en"/>
              <a:t> [2] was later proposed to use temporal attention mechanism.</a:t>
            </a:r>
            <a:endParaRPr/>
          </a:p>
        </p:txBody>
      </p:sp>
      <p:sp>
        <p:nvSpPr>
          <p:cNvPr id="90" name="Google Shape;90;p18"/>
          <p:cNvSpPr txBox="1"/>
          <p:nvPr/>
        </p:nvSpPr>
        <p:spPr>
          <a:xfrm>
            <a:off x="242750" y="4568875"/>
            <a:ext cx="8625600" cy="431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700">
                <a:solidFill>
                  <a:schemeClr val="dk1"/>
                </a:solidFill>
              </a:rPr>
              <a:t>[1] Subhashini Venugopalan, Huijuan Xu, Jeff Donahue, Marcus Rohrbach, Raymond </a:t>
            </a:r>
            <a:r>
              <a:rPr lang="en" sz="600">
                <a:solidFill>
                  <a:schemeClr val="dk1"/>
                </a:solidFill>
              </a:rPr>
              <a:t>640 </a:t>
            </a:r>
            <a:r>
              <a:rPr lang="en" sz="700">
                <a:solidFill>
                  <a:schemeClr val="dk1"/>
                </a:solidFill>
              </a:rPr>
              <a:t>Mooney, and Kate Saenko. 2014. Translating videos to natural language using deep recurrent neural networks. arXiv preprint arXiv:1412.4729 (2014). </a:t>
            </a:r>
            <a:endParaRPr sz="700">
              <a:solidFill>
                <a:schemeClr val="dk1"/>
              </a:solidFill>
            </a:endParaRPr>
          </a:p>
          <a:p>
            <a:pPr indent="0" lvl="0" marL="0" rtl="0" algn="l">
              <a:lnSpc>
                <a:spcPct val="100000"/>
              </a:lnSpc>
              <a:spcBef>
                <a:spcPts val="0"/>
              </a:spcBef>
              <a:spcAft>
                <a:spcPts val="0"/>
              </a:spcAft>
              <a:buNone/>
            </a:pPr>
            <a:r>
              <a:rPr lang="en" sz="700">
                <a:solidFill>
                  <a:schemeClr val="dk1"/>
                </a:solidFill>
              </a:rPr>
              <a:t>[2] Pingbo Pan, Zhongwen Xu, Yi Yang, Fei Wu, and Yueting Zhuang. 2016. Hierarchical recurrent neural encoder for video representation with application to captioning. In Proceedings of the IEEE Conference on Computer Vision and Pattern Recognition. 1029–1038.</a:t>
            </a:r>
            <a:endParaRPr sz="700">
              <a:solidFill>
                <a:schemeClr val="dk1"/>
              </a:solidFill>
            </a:endParaRPr>
          </a:p>
          <a:p>
            <a:pPr indent="0" lvl="0" marL="0" rtl="0" algn="l">
              <a:lnSpc>
                <a:spcPct val="115000"/>
              </a:lnSpc>
              <a:spcBef>
                <a:spcPts val="0"/>
              </a:spcBef>
              <a:spcAft>
                <a:spcPts val="0"/>
              </a:spcAft>
              <a:buNone/>
            </a:pPr>
            <a:r>
              <a:t/>
            </a:r>
            <a:endParaRPr sz="700">
              <a:solidFill>
                <a:schemeClr val="dk1"/>
              </a:solidFill>
            </a:endParaRPr>
          </a:p>
        </p:txBody>
      </p:sp>
      <p:pic>
        <p:nvPicPr>
          <p:cNvPr id="91" name="Google Shape;91;p18"/>
          <p:cNvPicPr preferRelativeResize="0"/>
          <p:nvPr/>
        </p:nvPicPr>
        <p:blipFill>
          <a:blip r:embed="rId3">
            <a:alphaModFix/>
          </a:blip>
          <a:stretch>
            <a:fillRect/>
          </a:stretch>
        </p:blipFill>
        <p:spPr>
          <a:xfrm>
            <a:off x="5872175" y="1858701"/>
            <a:ext cx="3212751" cy="1868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Related Works</a:t>
            </a:r>
            <a:endParaRPr/>
          </a:p>
        </p:txBody>
      </p:sp>
      <p:sp>
        <p:nvSpPr>
          <p:cNvPr id="97" name="Google Shape;97;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Dense Video Captioning</a:t>
            </a:r>
            <a:endParaRPr/>
          </a:p>
          <a:p>
            <a:pPr indent="-317500" lvl="1" marL="914400" rtl="0" algn="l">
              <a:spcBef>
                <a:spcPts val="0"/>
              </a:spcBef>
              <a:spcAft>
                <a:spcPts val="0"/>
              </a:spcAft>
              <a:buSzPts val="1400"/>
              <a:buChar char="○"/>
            </a:pPr>
            <a:r>
              <a:rPr lang="en"/>
              <a:t>Typically has two modules: event proposal + captioning module</a:t>
            </a:r>
            <a:endParaRPr/>
          </a:p>
          <a:p>
            <a:pPr indent="-317500" lvl="1" marL="914400" rtl="0" algn="l">
              <a:spcBef>
                <a:spcPts val="0"/>
              </a:spcBef>
              <a:spcAft>
                <a:spcPts val="0"/>
              </a:spcAft>
              <a:buSzPts val="1400"/>
              <a:buChar char="○"/>
            </a:pPr>
            <a:r>
              <a:rPr lang="en"/>
              <a:t>E.g. </a:t>
            </a:r>
            <a:r>
              <a:rPr i="1" lang="en"/>
              <a:t>Dense-captioning events in videos</a:t>
            </a:r>
            <a:r>
              <a:rPr lang="en"/>
              <a:t> [3] uses a two-stage system. It detects events with simple objective of binary classification and use LSTM to describe each proposal. </a:t>
            </a:r>
            <a:r>
              <a:rPr i="1" lang="en"/>
              <a:t>End-to-end dense video captioning with masked transformer</a:t>
            </a:r>
            <a:r>
              <a:rPr lang="en"/>
              <a:t> [4] uses non-recurrent structure, self-attention transformer mechanism. </a:t>
            </a:r>
            <a:endParaRPr/>
          </a:p>
        </p:txBody>
      </p:sp>
      <p:sp>
        <p:nvSpPr>
          <p:cNvPr id="98" name="Google Shape;98;p19"/>
          <p:cNvSpPr txBox="1"/>
          <p:nvPr/>
        </p:nvSpPr>
        <p:spPr>
          <a:xfrm>
            <a:off x="242750" y="4431400"/>
            <a:ext cx="8625600" cy="72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700">
              <a:solidFill>
                <a:schemeClr val="dk1"/>
              </a:solidFill>
            </a:endParaRPr>
          </a:p>
          <a:p>
            <a:pPr indent="0" lvl="0" marL="0" rtl="0" algn="l">
              <a:lnSpc>
                <a:spcPct val="100000"/>
              </a:lnSpc>
              <a:spcBef>
                <a:spcPts val="0"/>
              </a:spcBef>
              <a:spcAft>
                <a:spcPts val="0"/>
              </a:spcAft>
              <a:buNone/>
            </a:pPr>
            <a:r>
              <a:t/>
            </a:r>
            <a:endParaRPr sz="700">
              <a:solidFill>
                <a:schemeClr val="dk1"/>
              </a:solidFill>
            </a:endParaRPr>
          </a:p>
          <a:p>
            <a:pPr indent="0" lvl="0" marL="0" rtl="0" algn="l">
              <a:lnSpc>
                <a:spcPct val="100000"/>
              </a:lnSpc>
              <a:spcBef>
                <a:spcPts val="0"/>
              </a:spcBef>
              <a:spcAft>
                <a:spcPts val="0"/>
              </a:spcAft>
              <a:buNone/>
            </a:pPr>
            <a:r>
              <a:rPr lang="en" sz="700">
                <a:solidFill>
                  <a:schemeClr val="dk1"/>
                </a:solidFill>
              </a:rPr>
              <a:t>[3] </a:t>
            </a:r>
            <a:r>
              <a:rPr lang="en" sz="700">
                <a:solidFill>
                  <a:schemeClr val="dk1"/>
                </a:solidFill>
              </a:rPr>
              <a:t>Ranjay Krishna, Kenji Hata, Frederic Ren, Li Fei-Fei, and Juan Carlos Niebles. 2017. Dense-captioning events in videos. In Proceedings of the IEEE international conference on computer vision. 706–715.</a:t>
            </a:r>
            <a:endParaRPr sz="700">
              <a:solidFill>
                <a:schemeClr val="dk1"/>
              </a:solidFill>
            </a:endParaRPr>
          </a:p>
          <a:p>
            <a:pPr indent="0" lvl="0" marL="0" rtl="0" algn="l">
              <a:lnSpc>
                <a:spcPct val="100000"/>
              </a:lnSpc>
              <a:spcBef>
                <a:spcPts val="0"/>
              </a:spcBef>
              <a:spcAft>
                <a:spcPts val="0"/>
              </a:spcAft>
              <a:buNone/>
            </a:pPr>
            <a:r>
              <a:rPr lang="en" sz="700">
                <a:solidFill>
                  <a:schemeClr val="dk1"/>
                </a:solidFill>
              </a:rPr>
              <a:t>[4] Luowei Zhou,Yingbo Zhou,Jason J Corso,Richard Socher,and Caiming Xiong. 2018. End-to-end dense video captioning with masked transformer. In Proceedings 657 of the IEEE Conference on Computer Vision and Pattern Recognition. 8739–8748.</a:t>
            </a:r>
            <a:endParaRPr sz="700">
              <a:solidFill>
                <a:schemeClr val="dk1"/>
              </a:solidFill>
            </a:endParaRPr>
          </a:p>
          <a:p>
            <a:pPr indent="0" lvl="0" marL="0" rtl="0" algn="l">
              <a:lnSpc>
                <a:spcPct val="115000"/>
              </a:lnSpc>
              <a:spcBef>
                <a:spcPts val="0"/>
              </a:spcBef>
              <a:spcAft>
                <a:spcPts val="0"/>
              </a:spcAft>
              <a:buNone/>
            </a:pPr>
            <a:r>
              <a:t/>
            </a:r>
            <a:endParaRPr sz="700">
              <a:solidFill>
                <a:schemeClr val="dk1"/>
              </a:solidFill>
            </a:endParaRPr>
          </a:p>
        </p:txBody>
      </p:sp>
      <p:pic>
        <p:nvPicPr>
          <p:cNvPr id="99" name="Google Shape;99;p19"/>
          <p:cNvPicPr preferRelativeResize="0"/>
          <p:nvPr/>
        </p:nvPicPr>
        <p:blipFill>
          <a:blip r:embed="rId3">
            <a:alphaModFix/>
          </a:blip>
          <a:stretch>
            <a:fillRect/>
          </a:stretch>
        </p:blipFill>
        <p:spPr>
          <a:xfrm>
            <a:off x="4686475" y="2699025"/>
            <a:ext cx="3850600" cy="1919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a:t>
            </a:r>
            <a:endParaRPr/>
          </a:p>
        </p:txBody>
      </p:sp>
      <p:sp>
        <p:nvSpPr>
          <p:cNvPr id="105" name="Google Shape;105;p20"/>
          <p:cNvSpPr txBox="1"/>
          <p:nvPr>
            <p:ph idx="1" type="body"/>
          </p:nvPr>
        </p:nvSpPr>
        <p:spPr>
          <a:xfrm>
            <a:off x="5838575" y="1571425"/>
            <a:ext cx="3305400" cy="2997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TAB - Temporal Aggregation Block</a:t>
            </a:r>
            <a:endParaRPr sz="1400"/>
          </a:p>
          <a:p>
            <a:pPr indent="-317500" lvl="0" marL="457200" rtl="0" algn="l">
              <a:spcBef>
                <a:spcPts val="0"/>
              </a:spcBef>
              <a:spcAft>
                <a:spcPts val="0"/>
              </a:spcAft>
              <a:buSzPts val="1400"/>
              <a:buChar char="●"/>
            </a:pPr>
            <a:r>
              <a:rPr lang="en" sz="1400"/>
              <a:t>Recent features: [30, 50]</a:t>
            </a:r>
            <a:endParaRPr sz="1400"/>
          </a:p>
          <a:p>
            <a:pPr indent="-317500" lvl="0" marL="457200" rtl="0" algn="l">
              <a:spcBef>
                <a:spcPts val="0"/>
              </a:spcBef>
              <a:spcAft>
                <a:spcPts val="0"/>
              </a:spcAft>
              <a:buSzPts val="1400"/>
              <a:buChar char="●"/>
            </a:pPr>
            <a:r>
              <a:rPr lang="en" sz="1400"/>
              <a:t>Spanning features: [10, 15, 20]</a:t>
            </a:r>
            <a:endParaRPr sz="1400"/>
          </a:p>
        </p:txBody>
      </p:sp>
      <p:pic>
        <p:nvPicPr>
          <p:cNvPr id="106" name="Google Shape;106;p20"/>
          <p:cNvPicPr preferRelativeResize="0"/>
          <p:nvPr/>
        </p:nvPicPr>
        <p:blipFill>
          <a:blip r:embed="rId3">
            <a:alphaModFix/>
          </a:blip>
          <a:stretch>
            <a:fillRect/>
          </a:stretch>
        </p:blipFill>
        <p:spPr>
          <a:xfrm>
            <a:off x="311700" y="1231725"/>
            <a:ext cx="5439624" cy="2997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a:t>
            </a:r>
            <a:endParaRPr/>
          </a:p>
        </p:txBody>
      </p:sp>
      <p:pic>
        <p:nvPicPr>
          <p:cNvPr id="112" name="Google Shape;112;p21"/>
          <p:cNvPicPr preferRelativeResize="0"/>
          <p:nvPr/>
        </p:nvPicPr>
        <p:blipFill>
          <a:blip r:embed="rId3">
            <a:alphaModFix/>
          </a:blip>
          <a:stretch>
            <a:fillRect/>
          </a:stretch>
        </p:blipFill>
        <p:spPr>
          <a:xfrm>
            <a:off x="1754800" y="2703025"/>
            <a:ext cx="5634399" cy="1996250"/>
          </a:xfrm>
          <a:prstGeom prst="rect">
            <a:avLst/>
          </a:prstGeom>
          <a:noFill/>
          <a:ln>
            <a:noFill/>
          </a:ln>
        </p:spPr>
      </p:pic>
      <p:sp>
        <p:nvSpPr>
          <p:cNvPr id="113" name="Google Shape;113;p21"/>
          <p:cNvSpPr txBox="1"/>
          <p:nvPr>
            <p:ph idx="1" type="body"/>
          </p:nvPr>
        </p:nvSpPr>
        <p:spPr>
          <a:xfrm>
            <a:off x="417050" y="1152475"/>
            <a:ext cx="84153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Non-Local Block (NLB)</a:t>
            </a:r>
            <a:endParaRPr/>
          </a:p>
          <a:p>
            <a:pPr indent="-317500" lvl="1" marL="914400" rtl="0" algn="l">
              <a:spcBef>
                <a:spcPts val="0"/>
              </a:spcBef>
              <a:spcAft>
                <a:spcPts val="0"/>
              </a:spcAft>
              <a:buSzPts val="1400"/>
              <a:buChar char="○"/>
            </a:pPr>
            <a:r>
              <a:rPr lang="en"/>
              <a:t>Computes attention-reweighted local snippet representations</a:t>
            </a:r>
            <a:endParaRPr/>
          </a:p>
          <a:p>
            <a:pPr indent="-342900" lvl="0" marL="457200" rtl="0" algn="l">
              <a:spcBef>
                <a:spcPts val="0"/>
              </a:spcBef>
              <a:spcAft>
                <a:spcPts val="0"/>
              </a:spcAft>
              <a:buSzPts val="1800"/>
              <a:buChar char="●"/>
            </a:pPr>
            <a:r>
              <a:rPr lang="en"/>
              <a:t>Temporal Aggregation Block (TAB)</a:t>
            </a:r>
            <a:endParaRPr/>
          </a:p>
          <a:p>
            <a:pPr indent="-317500" lvl="1" marL="914400" rtl="0" algn="l">
              <a:spcBef>
                <a:spcPts val="0"/>
              </a:spcBef>
              <a:spcAft>
                <a:spcPts val="0"/>
              </a:spcAft>
              <a:buSzPts val="1400"/>
              <a:buChar char="○"/>
            </a:pPr>
            <a:r>
              <a:rPr lang="en"/>
              <a:t>Aggregates the representations from NLBs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